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Nunito"/>
      <p:regular r:id="rId42"/>
      <p:bold r:id="rId43"/>
      <p:italic r:id="rId44"/>
      <p:boldItalic r:id="rId45"/>
    </p:embeddedFont>
    <p:embeddedFont>
      <p:font typeface="Lato"/>
      <p:regular r:id="rId46"/>
      <p:bold r:id="rId47"/>
      <p:italic r:id="rId48"/>
      <p:boldItalic r:id="rId49"/>
    </p:embeddedFont>
    <p:embeddedFont>
      <p:font typeface="Book Antiqua"/>
      <p:regular r:id="rId50"/>
      <p:bold r:id="rId51"/>
      <p:italic r:id="rId52"/>
      <p:boldItalic r:id="rId53"/>
    </p:embeddedFont>
    <p:embeddedFont>
      <p:font typeface="Helvetica Neue"/>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2" roundtripDataSignature="AMtx7mikKETEuvsA58rCEnrrq2ZHus3rf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geetu sod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Nunito-regular.fntdata"/><Relationship Id="rId41" Type="http://schemas.openxmlformats.org/officeDocument/2006/relationships/slide" Target="slides/slide36.xml"/><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Lato-regular.fntdata"/><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ookAntiqua-bold.fntdata"/><Relationship Id="rId50" Type="http://schemas.openxmlformats.org/officeDocument/2006/relationships/font" Target="fonts/BookAntiqua-regular.fntdata"/><Relationship Id="rId53" Type="http://schemas.openxmlformats.org/officeDocument/2006/relationships/font" Target="fonts/BookAntiqua-boldItalic.fntdata"/><Relationship Id="rId52" Type="http://schemas.openxmlformats.org/officeDocument/2006/relationships/font" Target="fonts/BookAntiqua-italic.fntdata"/><Relationship Id="rId11" Type="http://schemas.openxmlformats.org/officeDocument/2006/relationships/slide" Target="slides/slide6.xml"/><Relationship Id="rId55" Type="http://schemas.openxmlformats.org/officeDocument/2006/relationships/font" Target="fonts/HelveticaNeue-bold.fntdata"/><Relationship Id="rId10" Type="http://schemas.openxmlformats.org/officeDocument/2006/relationships/slide" Target="slides/slide5.xml"/><Relationship Id="rId54" Type="http://schemas.openxmlformats.org/officeDocument/2006/relationships/font" Target="fonts/HelveticaNeue-regular.fntdata"/><Relationship Id="rId13" Type="http://schemas.openxmlformats.org/officeDocument/2006/relationships/slide" Target="slides/slide8.xml"/><Relationship Id="rId57" Type="http://schemas.openxmlformats.org/officeDocument/2006/relationships/font" Target="fonts/HelveticaNeue-boldItalic.fntdata"/><Relationship Id="rId12" Type="http://schemas.openxmlformats.org/officeDocument/2006/relationships/slide" Target="slides/slide7.xml"/><Relationship Id="rId56" Type="http://schemas.openxmlformats.org/officeDocument/2006/relationships/font" Target="fonts/HelveticaNeue-italic.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27T16:47:48.666">
    <p:pos x="6658" y="1293"/>
    <p:text/>
    <p:extLst>
      <p:ext uri="{C676402C-5697-4E1C-873F-D02D1690AC5C}">
        <p15:threadingInfo timeZoneBias="0"/>
      </p:ext>
      <p:ext uri="http://customooxmlschemas.google.com/">
        <go:slidesCustomData xmlns:go="http://customooxmlschemas.google.com/" commentPostId="AAAAMsgcZE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02124"/>
                </a:solidFill>
                <a:latin typeface="arial"/>
                <a:ea typeface="arial"/>
                <a:cs typeface="arial"/>
                <a:sym typeface="arial"/>
              </a:rPr>
              <a:t>SQL Queries: The </a:t>
            </a:r>
            <a:r>
              <a:rPr b="1" i="0" lang="en-US">
                <a:solidFill>
                  <a:srgbClr val="202124"/>
                </a:solidFill>
                <a:latin typeface="arial"/>
                <a:ea typeface="arial"/>
                <a:cs typeface="arial"/>
                <a:sym typeface="arial"/>
              </a:rPr>
              <a:t>data collected</a:t>
            </a:r>
            <a:r>
              <a:rPr b="0" i="0" lang="en-US">
                <a:solidFill>
                  <a:srgbClr val="202124"/>
                </a:solidFill>
                <a:latin typeface="arial"/>
                <a:ea typeface="arial"/>
                <a:cs typeface="arial"/>
                <a:sym typeface="arial"/>
              </a:rPr>
              <a:t> is used to generate reports giving us very readable and useful insights to our </a:t>
            </a:r>
            <a:r>
              <a:rPr b="1" i="0" lang="en-US">
                <a:solidFill>
                  <a:srgbClr val="202124"/>
                </a:solidFill>
                <a:latin typeface="arial"/>
                <a:ea typeface="arial"/>
                <a:cs typeface="arial"/>
                <a:sym typeface="arial"/>
              </a:rPr>
              <a:t>servers</a:t>
            </a:r>
            <a:endParaRPr/>
          </a:p>
          <a:p>
            <a:pPr indent="0" lvl="0" marL="0" marR="0" rtl="0" algn="l">
              <a:lnSpc>
                <a:spcPct val="100000"/>
              </a:lnSpc>
              <a:spcBef>
                <a:spcPts val="0"/>
              </a:spcBef>
              <a:spcAft>
                <a:spcPts val="0"/>
              </a:spcAft>
              <a:buClr>
                <a:srgbClr val="202124"/>
              </a:buClr>
              <a:buSzPts val="1200"/>
              <a:buFont typeface="arial"/>
              <a:buNone/>
            </a:pPr>
            <a:r>
              <a:rPr b="1" i="0" lang="en-US">
                <a:solidFill>
                  <a:srgbClr val="202124"/>
                </a:solidFill>
                <a:latin typeface="arial"/>
                <a:ea typeface="arial"/>
                <a:cs typeface="arial"/>
                <a:sym typeface="arial"/>
              </a:rPr>
              <a:t>API: </a:t>
            </a:r>
            <a:r>
              <a:rPr b="0" i="0" lang="en-US">
                <a:solidFill>
                  <a:srgbClr val="202124"/>
                </a:solidFill>
                <a:latin typeface="arial"/>
                <a:ea typeface="arial"/>
                <a:cs typeface="arial"/>
                <a:sym typeface="arial"/>
              </a:rPr>
              <a:t>Weather Snippets. Google utilizes </a:t>
            </a:r>
            <a:r>
              <a:rPr b="1" i="0" lang="en-US">
                <a:solidFill>
                  <a:srgbClr val="202124"/>
                </a:solidFill>
                <a:latin typeface="arial"/>
                <a:ea typeface="arial"/>
                <a:cs typeface="arial"/>
                <a:sym typeface="arial"/>
              </a:rPr>
              <a:t>APIs</a:t>
            </a:r>
            <a:r>
              <a:rPr b="0" i="0" lang="en-US">
                <a:solidFill>
                  <a:srgbClr val="202124"/>
                </a:solidFill>
                <a:latin typeface="arial"/>
                <a:ea typeface="arial"/>
                <a:cs typeface="arial"/>
                <a:sym typeface="arial"/>
              </a:rPr>
              <a:t> to display relevant data from user search queries. ...</a:t>
            </a:r>
            <a:endParaRPr/>
          </a:p>
          <a:p>
            <a:pPr indent="0" lvl="0" marL="0" rtl="0" algn="l">
              <a:spcBef>
                <a:spcPts val="0"/>
              </a:spcBef>
              <a:spcAft>
                <a:spcPts val="0"/>
              </a:spcAft>
              <a:buNone/>
            </a:pPr>
            <a:r>
              <a:rPr b="1" i="0" lang="en-US">
                <a:solidFill>
                  <a:srgbClr val="202124"/>
                </a:solidFill>
                <a:latin typeface="arial"/>
                <a:ea typeface="arial"/>
                <a:cs typeface="arial"/>
                <a:sym typeface="arial"/>
              </a:rPr>
              <a:t>Web Scraping: </a:t>
            </a:r>
            <a:r>
              <a:rPr b="0" i="0" lang="en-US">
                <a:solidFill>
                  <a:srgbClr val="4D5156"/>
                </a:solidFill>
                <a:latin typeface="arial"/>
                <a:ea typeface="arial"/>
                <a:cs typeface="arial"/>
                <a:sym typeface="arial"/>
              </a:rPr>
              <a:t>General </a:t>
            </a:r>
            <a:r>
              <a:rPr b="1" i="0" lang="en-US">
                <a:solidFill>
                  <a:srgbClr val="5F6368"/>
                </a:solidFill>
                <a:latin typeface="arial"/>
                <a:ea typeface="arial"/>
                <a:cs typeface="arial"/>
                <a:sym typeface="arial"/>
              </a:rPr>
              <a:t>Web Scraping</a:t>
            </a:r>
            <a:r>
              <a:rPr b="0" i="0" lang="en-US">
                <a:solidFill>
                  <a:srgbClr val="4D5156"/>
                </a:solidFill>
                <a:latin typeface="arial"/>
                <a:ea typeface="arial"/>
                <a:cs typeface="arial"/>
                <a:sym typeface="arial"/>
              </a:rPr>
              <a:t>, for </a:t>
            </a:r>
            <a:r>
              <a:rPr b="1" i="0" lang="en-US">
                <a:solidFill>
                  <a:srgbClr val="5F6368"/>
                </a:solidFill>
                <a:latin typeface="arial"/>
                <a:ea typeface="arial"/>
                <a:cs typeface="arial"/>
                <a:sym typeface="arial"/>
              </a:rPr>
              <a:t>example</a:t>
            </a:r>
            <a:r>
              <a:rPr b="0" i="0" lang="en-US">
                <a:solidFill>
                  <a:srgbClr val="4D5156"/>
                </a:solidFill>
                <a:latin typeface="arial"/>
                <a:ea typeface="arial"/>
                <a:cs typeface="arial"/>
                <a:sym typeface="arial"/>
              </a:rPr>
              <a:t>, extracting stock prices or customer reviews.</a:t>
            </a:r>
            <a:endParaRPr/>
          </a:p>
          <a:p>
            <a:pPr indent="0" lvl="0" marL="0" rtl="0" algn="l">
              <a:spcBef>
                <a:spcPts val="0"/>
              </a:spcBef>
              <a:spcAft>
                <a:spcPts val="0"/>
              </a:spcAft>
              <a:buNone/>
            </a:pPr>
            <a:r>
              <a:rPr b="0" i="0" lang="en-US">
                <a:solidFill>
                  <a:srgbClr val="4D5156"/>
                </a:solidFill>
                <a:latin typeface="arial"/>
                <a:ea typeface="arial"/>
                <a:cs typeface="arial"/>
                <a:sym typeface="arial"/>
              </a:rPr>
              <a:t>Sensors: </a:t>
            </a:r>
            <a:r>
              <a:rPr b="0" i="0" lang="en-US">
                <a:solidFill>
                  <a:srgbClr val="2E2E2E"/>
                </a:solidFill>
                <a:latin typeface="Arial"/>
                <a:ea typeface="Arial"/>
                <a:cs typeface="Arial"/>
                <a:sym typeface="Arial"/>
              </a:rPr>
              <a:t>Ingestible sensors are an emerging technology in medical diagnosis. Unlike conformable sensors which are in contact with the skin, ingestible sensors are swallowed and stay inside the body. Ingestible sensors collect data from sensors and transmit it through wireless communication. A qualified medical practitioner can analyze this real-time data and can recommend personalized medication to the patient.</a:t>
            </a:r>
            <a:endParaRPr b="0" i="0">
              <a:solidFill>
                <a:srgbClr val="4D5156"/>
              </a:solidFill>
              <a:latin typeface="arial"/>
              <a:ea typeface="arial"/>
              <a:cs typeface="arial"/>
              <a:sym typeface="arial"/>
            </a:endParaRPr>
          </a:p>
          <a:p>
            <a:pPr indent="0" lvl="0" marL="0" rtl="0" algn="l">
              <a:spcBef>
                <a:spcPts val="0"/>
              </a:spcBef>
              <a:spcAft>
                <a:spcPts val="0"/>
              </a:spcAft>
              <a:buNone/>
            </a:pPr>
            <a:r>
              <a:rPr b="0" i="0" lang="en-US">
                <a:solidFill>
                  <a:srgbClr val="4D5156"/>
                </a:solidFill>
                <a:latin typeface="arial"/>
                <a:ea typeface="arial"/>
                <a:cs typeface="arial"/>
                <a:sym typeface="arial"/>
              </a:rPr>
              <a:t>Data Exchanges:</a:t>
            </a:r>
            <a:endParaRPr b="1" i="0">
              <a:solidFill>
                <a:srgbClr val="202124"/>
              </a:solidFill>
              <a:latin typeface="arial"/>
              <a:ea typeface="arial"/>
              <a:cs typeface="arial"/>
              <a:sym typeface="arial"/>
            </a:endParaRPr>
          </a:p>
          <a:p>
            <a:pPr indent="0" lvl="0" marL="0" rtl="0" algn="l">
              <a:spcBef>
                <a:spcPts val="0"/>
              </a:spcBef>
              <a:spcAft>
                <a:spcPts val="0"/>
              </a:spcAft>
              <a:buNone/>
            </a:pPr>
            <a:r>
              <a:t/>
            </a:r>
            <a:endParaRPr/>
          </a:p>
        </p:txBody>
      </p:sp>
      <p:sp>
        <p:nvSpPr>
          <p:cNvPr id="359" name="Google Shape;35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505354"/>
                </a:solidFill>
                <a:latin typeface="Nunito"/>
                <a:ea typeface="Nunito"/>
                <a:cs typeface="Nunito"/>
                <a:sym typeface="Nunito"/>
              </a:rPr>
              <a:t>1. </a:t>
            </a:r>
            <a:r>
              <a:rPr b="0" i="0" lang="en-US">
                <a:solidFill>
                  <a:srgbClr val="505354"/>
                </a:solidFill>
                <a:latin typeface="Nunito"/>
                <a:ea typeface="Nunito"/>
                <a:cs typeface="Nunito"/>
                <a:sym typeface="Nunito"/>
              </a:rPr>
              <a:t>The first thing you need to do is choose what details you want to collect. You’ll need to decide what topics the information will cover, who you want to collect it from and how much data you need. Your goals — what you hope to accomplish using your data — will determine your answers to these questions. As an example, you may decide to collect data about which type of articles are most popular on your website among visitors who are between the ages of 18 and 34. You might also choose to gather information about the average age of all of the customers who bought a product from your company within the last month.</a:t>
            </a:r>
            <a:endParaRPr/>
          </a:p>
          <a:p>
            <a:pPr indent="0" lvl="0" marL="0" rtl="0" algn="l">
              <a:spcBef>
                <a:spcPts val="0"/>
              </a:spcBef>
              <a:spcAft>
                <a:spcPts val="0"/>
              </a:spcAft>
              <a:buNone/>
            </a:pPr>
            <a:r>
              <a:rPr b="1" i="0" lang="en-US">
                <a:solidFill>
                  <a:srgbClr val="505354"/>
                </a:solidFill>
                <a:latin typeface="Nunito"/>
                <a:ea typeface="Nunito"/>
                <a:cs typeface="Nunito"/>
                <a:sym typeface="Nunito"/>
              </a:rPr>
              <a:t>2. </a:t>
            </a:r>
            <a:r>
              <a:rPr b="0" i="0" lang="en-US">
                <a:solidFill>
                  <a:srgbClr val="505354"/>
                </a:solidFill>
                <a:latin typeface="Nunito"/>
                <a:ea typeface="Nunito"/>
                <a:cs typeface="Nunito"/>
                <a:sym typeface="Nunito"/>
              </a:rPr>
              <a:t>Next, you can start formulating your plan for how you’ll collect your data. In the early stages of your planning process, you should establish a timeframe for your data collection. You may want to gather some types of data continuously. When it comes to transactional data and website visitor data, for example, you may want to set up a method for tracking that data over the long term. If you’re tracking data for a specific campaign, however, you’ll track it over a defined period. In these instances, you’ll have a schedule for when you’ll start and end your data collection.</a:t>
            </a:r>
            <a:endParaRPr/>
          </a:p>
          <a:p>
            <a:pPr indent="0" lvl="0" marL="0" rtl="0" algn="l">
              <a:spcBef>
                <a:spcPts val="0"/>
              </a:spcBef>
              <a:spcAft>
                <a:spcPts val="0"/>
              </a:spcAft>
              <a:buNone/>
            </a:pPr>
            <a:r>
              <a:rPr b="0" i="0" lang="en-US">
                <a:solidFill>
                  <a:srgbClr val="6B6B6B"/>
                </a:solidFill>
                <a:latin typeface="Lato"/>
                <a:ea typeface="Lato"/>
                <a:cs typeface="Lato"/>
                <a:sym typeface="Lato"/>
              </a:rPr>
              <a:t>The next is to decide how much data we need. We want to get </a:t>
            </a:r>
            <a:r>
              <a:rPr b="1" i="0" lang="en-US">
                <a:solidFill>
                  <a:srgbClr val="6B6B6B"/>
                </a:solidFill>
                <a:latin typeface="Lato"/>
                <a:ea typeface="Lato"/>
                <a:cs typeface="Lato"/>
                <a:sym typeface="Lato"/>
              </a:rPr>
              <a:t>enough data so what we can see patterns and trends</a:t>
            </a:r>
            <a:r>
              <a:rPr b="0" i="0" lang="en-US">
                <a:solidFill>
                  <a:srgbClr val="6B6B6B"/>
                </a:solidFill>
                <a:latin typeface="Lato"/>
                <a:ea typeface="Lato"/>
                <a:cs typeface="Lato"/>
                <a:sym typeface="Lato"/>
              </a:rPr>
              <a:t>. For each data element on the list, write down how much data is actually needed.</a:t>
            </a:r>
            <a:endParaRPr/>
          </a:p>
          <a:p>
            <a:pPr indent="0" lvl="0" marL="0" rtl="0" algn="l">
              <a:spcBef>
                <a:spcPts val="0"/>
              </a:spcBef>
              <a:spcAft>
                <a:spcPts val="0"/>
              </a:spcAft>
              <a:buNone/>
            </a:pPr>
            <a:r>
              <a:rPr b="0" i="0" lang="en-US">
                <a:solidFill>
                  <a:srgbClr val="6B6B6B"/>
                </a:solidFill>
                <a:latin typeface="Lato"/>
                <a:ea typeface="Lato"/>
                <a:cs typeface="Lato"/>
                <a:sym typeface="Lato"/>
              </a:rPr>
              <a:t>3) To determine data collection methods</a:t>
            </a:r>
            <a:endParaRPr b="0" i="0">
              <a:solidFill>
                <a:srgbClr val="505354"/>
              </a:solidFill>
              <a:latin typeface="Nunito"/>
              <a:ea typeface="Nunito"/>
              <a:cs typeface="Nunito"/>
              <a:sym typeface="Nunito"/>
            </a:endParaRPr>
          </a:p>
          <a:p>
            <a:pPr indent="0" lvl="0" marL="0" rtl="0" algn="l">
              <a:spcBef>
                <a:spcPts val="0"/>
              </a:spcBef>
              <a:spcAft>
                <a:spcPts val="0"/>
              </a:spcAft>
              <a:buNone/>
            </a:pPr>
            <a:r>
              <a:t/>
            </a:r>
            <a:endParaRPr/>
          </a:p>
        </p:txBody>
      </p:sp>
      <p:sp>
        <p:nvSpPr>
          <p:cNvPr id="231" name="Google Shape;2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prepare a checklist for creating a plan and see how you wish to collect the required data.</a:t>
            </a:r>
            <a:endParaRPr/>
          </a:p>
        </p:txBody>
      </p:sp>
      <p:sp>
        <p:nvSpPr>
          <p:cNvPr id="261" name="Google Shape;26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 collection method depends on various factors</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a:solidFill>
                  <a:srgbClr val="505354"/>
                </a:solidFill>
                <a:latin typeface="Nunito"/>
                <a:ea typeface="Nunito"/>
                <a:cs typeface="Nunito"/>
                <a:sym typeface="Nunito"/>
              </a:rPr>
              <a:t>Type of data can be quantitative and qualitative.</a:t>
            </a:r>
            <a:endParaRPr b="0" i="0">
              <a:solidFill>
                <a:srgbClr val="505354"/>
              </a:solidFill>
              <a:latin typeface="Nunito"/>
              <a:ea typeface="Nunito"/>
              <a:cs typeface="Nunito"/>
              <a:sym typeface="Nunito"/>
            </a:endParaRPr>
          </a:p>
          <a:p>
            <a:pPr indent="0" lvl="0" marL="0" rtl="0" algn="l">
              <a:spcBef>
                <a:spcPts val="0"/>
              </a:spcBef>
              <a:spcAft>
                <a:spcPts val="0"/>
              </a:spcAft>
              <a:buNone/>
            </a:pPr>
            <a:r>
              <a:t/>
            </a:r>
            <a:endParaRPr b="0" i="0">
              <a:solidFill>
                <a:srgbClr val="505354"/>
              </a:solidFill>
              <a:latin typeface="Nunito"/>
              <a:ea typeface="Nunito"/>
              <a:cs typeface="Nunito"/>
              <a:sym typeface="Nunito"/>
            </a:endParaRPr>
          </a:p>
          <a:p>
            <a:pPr indent="0" lvl="0" marL="0" rtl="0" algn="l">
              <a:spcBef>
                <a:spcPts val="0"/>
              </a:spcBef>
              <a:spcAft>
                <a:spcPts val="0"/>
              </a:spcAft>
              <a:buNone/>
            </a:pPr>
            <a:r>
              <a:rPr b="0" i="0" lang="en-US">
                <a:solidFill>
                  <a:srgbClr val="505354"/>
                </a:solidFill>
                <a:latin typeface="Nunito"/>
                <a:ea typeface="Nunito"/>
                <a:cs typeface="Nunito"/>
                <a:sym typeface="Nunito"/>
              </a:rPr>
              <a:t>Quantitative data comes in the form of numbers, quantities and values. It describes things in concrete and easily measurable terms. Examples include the number of customers who bought a given product, the rating a customer gave a product out of five stars and the amount of time a visitor spent on your website.</a:t>
            </a:r>
            <a:endParaRPr/>
          </a:p>
          <a:p>
            <a:pPr indent="0" lvl="0" marL="0" rtl="0" algn="l">
              <a:spcBef>
                <a:spcPts val="0"/>
              </a:spcBef>
              <a:spcAft>
                <a:spcPts val="0"/>
              </a:spcAft>
              <a:buNone/>
            </a:pPr>
            <a:r>
              <a:rPr b="0" i="0" lang="en-US">
                <a:solidFill>
                  <a:srgbClr val="505354"/>
                </a:solidFill>
                <a:latin typeface="Nunito"/>
                <a:ea typeface="Nunito"/>
                <a:cs typeface="Nunito"/>
                <a:sym typeface="Nunito"/>
              </a:rPr>
              <a:t>Because quantitative data is numeric and measurable, it lends itself well to analytics. When you analyze quantitative data, you may uncover insights that can help you better understand your audience. Because this kind of data deals with numbers, it is very objective and has a reputation for reliability.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a:solidFill>
                  <a:srgbClr val="505354"/>
                </a:solidFill>
                <a:latin typeface="Nunito"/>
                <a:ea typeface="Nunito"/>
                <a:cs typeface="Nunito"/>
                <a:sym typeface="Nunito"/>
              </a:rPr>
              <a:t> In the early stages of your planning process, you should establish a timeframe for your data collection. You may want to gather some types of data continuously. When it comes to transactional data and website visitor data, for example, you may want to set up a method for tracking that data over the long term. If you’re tracking data for a specific campaign, however, you’ll track it over a defined period. In these instances, you’ll have a schedule for when you’ll start and end your data collection.Other </a:t>
            </a:r>
            <a:r>
              <a:rPr lang="en-US"/>
              <a:t>factors such as source of data, type of data, timeframe over which you need data and volume of data.</a:t>
            </a:r>
            <a:endParaRPr/>
          </a:p>
          <a:p>
            <a:pPr indent="0" lvl="0" marL="0" rtl="0" algn="l">
              <a:spcBef>
                <a:spcPts val="0"/>
              </a:spcBef>
              <a:spcAft>
                <a:spcPts val="0"/>
              </a:spcAft>
              <a:buNone/>
            </a:pPr>
            <a:r>
              <a:t/>
            </a:r>
            <a:endParaRPr/>
          </a:p>
        </p:txBody>
      </p:sp>
      <p:sp>
        <p:nvSpPr>
          <p:cNvPr id="275" name="Google Shape;27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HD-ShadowLong.png" id="17" name="Google Shape;17;p38"/>
          <p:cNvPicPr preferRelativeResize="0"/>
          <p:nvPr/>
        </p:nvPicPr>
        <p:blipFill rotWithShape="1">
          <a:blip r:embed="rId2">
            <a:alphaModFix/>
          </a:blip>
          <a:srcRect b="0" l="0" r="0" t="0"/>
          <a:stretch/>
        </p:blipFill>
        <p:spPr>
          <a:xfrm>
            <a:off x="1" y="4242851"/>
            <a:ext cx="8968084" cy="275942"/>
          </a:xfrm>
          <a:prstGeom prst="rect">
            <a:avLst/>
          </a:prstGeom>
          <a:noFill/>
          <a:ln>
            <a:noFill/>
          </a:ln>
        </p:spPr>
      </p:pic>
      <p:pic>
        <p:nvPicPr>
          <p:cNvPr descr="HD-ShadowShort.png" id="18" name="Google Shape;18;p38"/>
          <p:cNvPicPr preferRelativeResize="0"/>
          <p:nvPr/>
        </p:nvPicPr>
        <p:blipFill rotWithShape="1">
          <a:blip r:embed="rId3">
            <a:alphaModFix/>
          </a:blip>
          <a:srcRect b="0" l="0" r="0" t="0"/>
          <a:stretch/>
        </p:blipFill>
        <p:spPr>
          <a:xfrm>
            <a:off x="9111716" y="4243845"/>
            <a:ext cx="3077108" cy="276940"/>
          </a:xfrm>
          <a:prstGeom prst="rect">
            <a:avLst/>
          </a:prstGeom>
          <a:noFill/>
          <a:ln>
            <a:noFill/>
          </a:ln>
        </p:spPr>
      </p:pic>
      <p:sp>
        <p:nvSpPr>
          <p:cNvPr id="19" name="Google Shape;19;p38"/>
          <p:cNvSpPr/>
          <p:nvPr/>
        </p:nvSpPr>
        <p:spPr>
          <a:xfrm>
            <a:off x="0" y="2590078"/>
            <a:ext cx="8968085" cy="1660332"/>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8"/>
          <p:cNvSpPr/>
          <p:nvPr/>
        </p:nvSpPr>
        <p:spPr>
          <a:xfrm>
            <a:off x="9111715" y="2590078"/>
            <a:ext cx="3077109" cy="166033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8"/>
          <p:cNvSpPr txBox="1"/>
          <p:nvPr>
            <p:ph type="ctrTitle"/>
          </p:nvPr>
        </p:nvSpPr>
        <p:spPr>
          <a:xfrm>
            <a:off x="680322" y="2733709"/>
            <a:ext cx="8144134" cy="137307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8"/>
          <p:cNvSpPr txBox="1"/>
          <p:nvPr>
            <p:ph idx="1" type="subTitle"/>
          </p:nvPr>
        </p:nvSpPr>
        <p:spPr>
          <a:xfrm>
            <a:off x="680322" y="4394039"/>
            <a:ext cx="8144134" cy="1117687"/>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3" name="Google Shape;23;p38"/>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8"/>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8"/>
          <p:cNvSpPr txBox="1"/>
          <p:nvPr>
            <p:ph idx="12" type="sldNum"/>
          </p:nvPr>
        </p:nvSpPr>
        <p:spPr>
          <a:xfrm>
            <a:off x="9255346" y="2750337"/>
            <a:ext cx="1171888" cy="135644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07" name="Shape 107"/>
        <p:cNvGrpSpPr/>
        <p:nvPr/>
      </p:nvGrpSpPr>
      <p:grpSpPr>
        <a:xfrm>
          <a:off x="0" y="0"/>
          <a:ext cx="0" cy="0"/>
          <a:chOff x="0" y="0"/>
          <a:chExt cx="0" cy="0"/>
        </a:xfrm>
      </p:grpSpPr>
      <p:pic>
        <p:nvPicPr>
          <p:cNvPr descr="HD-ShadowLong.png" id="108" name="Google Shape;108;p47"/>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09" name="Google Shape;109;p47"/>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10" name="Google Shape;110;p47"/>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7"/>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7"/>
          <p:cNvSpPr txBox="1"/>
          <p:nvPr>
            <p:ph type="title"/>
          </p:nvPr>
        </p:nvSpPr>
        <p:spPr>
          <a:xfrm>
            <a:off x="680322" y="4711616"/>
            <a:ext cx="9613859" cy="45305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47"/>
          <p:cNvSpPr/>
          <p:nvPr>
            <p:ph idx="2" type="pic"/>
          </p:nvPr>
        </p:nvSpPr>
        <p:spPr>
          <a:xfrm>
            <a:off x="680322" y="609597"/>
            <a:ext cx="9613859" cy="3589575"/>
          </a:xfrm>
          <a:prstGeom prst="rect">
            <a:avLst/>
          </a:prstGeom>
          <a:noFill/>
          <a:ln>
            <a:noFill/>
          </a:ln>
          <a:effectLst>
            <a:outerShdw blurRad="76200" rotWithShape="0" algn="tl" dir="5040000" dist="63500">
              <a:srgbClr val="000000">
                <a:alpha val="40784"/>
              </a:srgbClr>
            </a:outerShdw>
          </a:effectLst>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114" name="Google Shape;114;p47"/>
          <p:cNvSpPr txBox="1"/>
          <p:nvPr>
            <p:ph idx="1" type="body"/>
          </p:nvPr>
        </p:nvSpPr>
        <p:spPr>
          <a:xfrm>
            <a:off x="680319" y="5169583"/>
            <a:ext cx="9613862" cy="6229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15" name="Google Shape;115;p47"/>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7"/>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7"/>
          <p:cNvSpPr txBox="1"/>
          <p:nvPr>
            <p:ph idx="12" type="sldNum"/>
          </p:nvPr>
        </p:nvSpPr>
        <p:spPr>
          <a:xfrm>
            <a:off x="10729455" y="4711309"/>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8" name="Shape 118"/>
        <p:cNvGrpSpPr/>
        <p:nvPr/>
      </p:nvGrpSpPr>
      <p:grpSpPr>
        <a:xfrm>
          <a:off x="0" y="0"/>
          <a:ext cx="0" cy="0"/>
          <a:chOff x="0" y="0"/>
          <a:chExt cx="0" cy="0"/>
        </a:xfrm>
      </p:grpSpPr>
      <p:pic>
        <p:nvPicPr>
          <p:cNvPr descr="HD-ShadowLong.png" id="119" name="Google Shape;119;p48"/>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20" name="Google Shape;120;p48"/>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21" name="Google Shape;121;p48"/>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8"/>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8"/>
          <p:cNvSpPr txBox="1"/>
          <p:nvPr>
            <p:ph type="title"/>
          </p:nvPr>
        </p:nvSpPr>
        <p:spPr>
          <a:xfrm>
            <a:off x="680322" y="609597"/>
            <a:ext cx="9613858" cy="35927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48"/>
          <p:cNvSpPr txBox="1"/>
          <p:nvPr>
            <p:ph idx="1" type="body"/>
          </p:nvPr>
        </p:nvSpPr>
        <p:spPr>
          <a:xfrm>
            <a:off x="680322" y="4711615"/>
            <a:ext cx="9613859" cy="1090789"/>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25" name="Google Shape;125;p48"/>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48"/>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8"/>
          <p:cNvSpPr txBox="1"/>
          <p:nvPr>
            <p:ph idx="12" type="sldNum"/>
          </p:nvPr>
        </p:nvSpPr>
        <p:spPr>
          <a:xfrm>
            <a:off x="10729455" y="471161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8" name="Shape 128"/>
        <p:cNvGrpSpPr/>
        <p:nvPr/>
      </p:nvGrpSpPr>
      <p:grpSpPr>
        <a:xfrm>
          <a:off x="0" y="0"/>
          <a:ext cx="0" cy="0"/>
          <a:chOff x="0" y="0"/>
          <a:chExt cx="0" cy="0"/>
        </a:xfrm>
      </p:grpSpPr>
      <p:pic>
        <p:nvPicPr>
          <p:cNvPr descr="HD-ShadowLong.png" id="129" name="Google Shape;129;p49"/>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30" name="Google Shape;130;p49"/>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31" name="Google Shape;131;p49"/>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9"/>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9"/>
          <p:cNvSpPr txBox="1"/>
          <p:nvPr>
            <p:ph type="title"/>
          </p:nvPr>
        </p:nvSpPr>
        <p:spPr>
          <a:xfrm>
            <a:off x="1127856" y="609598"/>
            <a:ext cx="8718877" cy="30360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49"/>
          <p:cNvSpPr txBox="1"/>
          <p:nvPr>
            <p:ph idx="1" type="body"/>
          </p:nvPr>
        </p:nvSpPr>
        <p:spPr>
          <a:xfrm>
            <a:off x="1402288" y="3653379"/>
            <a:ext cx="815657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35" name="Google Shape;135;p49"/>
          <p:cNvSpPr txBox="1"/>
          <p:nvPr>
            <p:ph idx="2" type="body"/>
          </p:nvPr>
        </p:nvSpPr>
        <p:spPr>
          <a:xfrm>
            <a:off x="680322" y="4711615"/>
            <a:ext cx="9613859" cy="1090789"/>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36" name="Google Shape;136;p49"/>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9"/>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9"/>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9" name="Google Shape;139;p49"/>
          <p:cNvSpPr txBox="1"/>
          <p:nvPr/>
        </p:nvSpPr>
        <p:spPr>
          <a:xfrm>
            <a:off x="583572" y="74811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7200"/>
              <a:buFont typeface="Trebuchet MS"/>
              <a:buNone/>
            </a:pPr>
            <a:r>
              <a:rPr b="0" lang="en-US" sz="7200" cap="none">
                <a:solidFill>
                  <a:schemeClr val="lt1"/>
                </a:solidFill>
                <a:latin typeface="Trebuchet MS"/>
                <a:ea typeface="Trebuchet MS"/>
                <a:cs typeface="Trebuchet MS"/>
                <a:sym typeface="Trebuchet MS"/>
              </a:rPr>
              <a:t>“</a:t>
            </a:r>
            <a:endParaRPr/>
          </a:p>
        </p:txBody>
      </p:sp>
      <p:sp>
        <p:nvSpPr>
          <p:cNvPr id="140" name="Google Shape;140;p49"/>
          <p:cNvSpPr txBox="1"/>
          <p:nvPr/>
        </p:nvSpPr>
        <p:spPr>
          <a:xfrm>
            <a:off x="9662809" y="303352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7200"/>
              <a:buFont typeface="Trebuchet MS"/>
              <a:buNone/>
            </a:pPr>
            <a:r>
              <a:rPr b="0" lang="en-US" sz="7200" cap="none">
                <a:solidFill>
                  <a:schemeClr val="lt1"/>
                </a:solidFill>
                <a:latin typeface="Trebuchet MS"/>
                <a:ea typeface="Trebuchet MS"/>
                <a:cs typeface="Trebuchet MS"/>
                <a:sym typeface="Trebuchet MS"/>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41" name="Shape 141"/>
        <p:cNvGrpSpPr/>
        <p:nvPr/>
      </p:nvGrpSpPr>
      <p:grpSpPr>
        <a:xfrm>
          <a:off x="0" y="0"/>
          <a:ext cx="0" cy="0"/>
          <a:chOff x="0" y="0"/>
          <a:chExt cx="0" cy="0"/>
        </a:xfrm>
      </p:grpSpPr>
      <p:pic>
        <p:nvPicPr>
          <p:cNvPr descr="HD-ShadowLong.png" id="142" name="Google Shape;142;p50"/>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43" name="Google Shape;143;p50"/>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44" name="Google Shape;144;p50"/>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0"/>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0"/>
          <p:cNvSpPr txBox="1"/>
          <p:nvPr>
            <p:ph type="title"/>
          </p:nvPr>
        </p:nvSpPr>
        <p:spPr>
          <a:xfrm>
            <a:off x="680319" y="4711615"/>
            <a:ext cx="9613862" cy="5885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50"/>
          <p:cNvSpPr txBox="1"/>
          <p:nvPr>
            <p:ph idx="1" type="body"/>
          </p:nvPr>
        </p:nvSpPr>
        <p:spPr>
          <a:xfrm>
            <a:off x="680320" y="5300149"/>
            <a:ext cx="9613862" cy="5022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48" name="Google Shape;148;p5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5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0"/>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51" name="Shape 151"/>
        <p:cNvGrpSpPr/>
        <p:nvPr/>
      </p:nvGrpSpPr>
      <p:grpSpPr>
        <a:xfrm>
          <a:off x="0" y="0"/>
          <a:ext cx="0" cy="0"/>
          <a:chOff x="0" y="0"/>
          <a:chExt cx="0" cy="0"/>
        </a:xfrm>
      </p:grpSpPr>
      <p:pic>
        <p:nvPicPr>
          <p:cNvPr descr="HD-ShadowLong.png" id="152" name="Google Shape;152;p51"/>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53" name="Google Shape;153;p51"/>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54" name="Google Shape;154;p51"/>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1"/>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1"/>
          <p:cNvSpPr txBox="1"/>
          <p:nvPr>
            <p:ph type="title"/>
          </p:nvPr>
        </p:nvSpPr>
        <p:spPr>
          <a:xfrm>
            <a:off x="669222" y="753228"/>
            <a:ext cx="9624960"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51"/>
          <p:cNvSpPr txBox="1"/>
          <p:nvPr>
            <p:ph idx="1" type="body"/>
          </p:nvPr>
        </p:nvSpPr>
        <p:spPr>
          <a:xfrm>
            <a:off x="660946" y="2336873"/>
            <a:ext cx="3070034"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8" name="Google Shape;158;p51"/>
          <p:cNvSpPr txBox="1"/>
          <p:nvPr>
            <p:ph idx="2" type="body"/>
          </p:nvPr>
        </p:nvSpPr>
        <p:spPr>
          <a:xfrm>
            <a:off x="680322" y="3022673"/>
            <a:ext cx="3049702"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59" name="Google Shape;159;p51"/>
          <p:cNvSpPr txBox="1"/>
          <p:nvPr>
            <p:ph idx="3" type="body"/>
          </p:nvPr>
        </p:nvSpPr>
        <p:spPr>
          <a:xfrm>
            <a:off x="3956025" y="233687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0" name="Google Shape;160;p51"/>
          <p:cNvSpPr txBox="1"/>
          <p:nvPr>
            <p:ph idx="4" type="body"/>
          </p:nvPr>
        </p:nvSpPr>
        <p:spPr>
          <a:xfrm>
            <a:off x="3945470" y="3022673"/>
            <a:ext cx="3063240"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61" name="Google Shape;161;p51"/>
          <p:cNvSpPr txBox="1"/>
          <p:nvPr>
            <p:ph idx="5" type="body"/>
          </p:nvPr>
        </p:nvSpPr>
        <p:spPr>
          <a:xfrm>
            <a:off x="7224156" y="2336873"/>
            <a:ext cx="307002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2" name="Google Shape;162;p51"/>
          <p:cNvSpPr txBox="1"/>
          <p:nvPr>
            <p:ph idx="6" type="body"/>
          </p:nvPr>
        </p:nvSpPr>
        <p:spPr>
          <a:xfrm>
            <a:off x="7224156" y="3022673"/>
            <a:ext cx="3070025"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63" name="Google Shape;163;p51"/>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51"/>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5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66" name="Shape 166"/>
        <p:cNvGrpSpPr/>
        <p:nvPr/>
      </p:nvGrpSpPr>
      <p:grpSpPr>
        <a:xfrm>
          <a:off x="0" y="0"/>
          <a:ext cx="0" cy="0"/>
          <a:chOff x="0" y="0"/>
          <a:chExt cx="0" cy="0"/>
        </a:xfrm>
      </p:grpSpPr>
      <p:pic>
        <p:nvPicPr>
          <p:cNvPr descr="HD-ShadowLong.png" id="167" name="Google Shape;167;p52"/>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68" name="Google Shape;168;p52"/>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69" name="Google Shape;169;p52"/>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2"/>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2"/>
          <p:cNvSpPr txBox="1"/>
          <p:nvPr>
            <p:ph type="title"/>
          </p:nvPr>
        </p:nvSpPr>
        <p:spPr>
          <a:xfrm>
            <a:off x="680322" y="753228"/>
            <a:ext cx="9613860"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52"/>
          <p:cNvSpPr txBox="1"/>
          <p:nvPr>
            <p:ph idx="1" type="body"/>
          </p:nvPr>
        </p:nvSpPr>
        <p:spPr>
          <a:xfrm>
            <a:off x="680318" y="4297503"/>
            <a:ext cx="30497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3" name="Google Shape;173;p52"/>
          <p:cNvSpPr/>
          <p:nvPr>
            <p:ph idx="2" type="pic"/>
          </p:nvPr>
        </p:nvSpPr>
        <p:spPr>
          <a:xfrm>
            <a:off x="680318" y="2336873"/>
            <a:ext cx="3049705"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74" name="Google Shape;174;p52"/>
          <p:cNvSpPr txBox="1"/>
          <p:nvPr>
            <p:ph idx="3" type="body"/>
          </p:nvPr>
        </p:nvSpPr>
        <p:spPr>
          <a:xfrm>
            <a:off x="680318" y="4873765"/>
            <a:ext cx="3049705"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75" name="Google Shape;175;p52"/>
          <p:cNvSpPr txBox="1"/>
          <p:nvPr>
            <p:ph idx="4" type="body"/>
          </p:nvPr>
        </p:nvSpPr>
        <p:spPr>
          <a:xfrm>
            <a:off x="3945471" y="429750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6" name="Google Shape;176;p52"/>
          <p:cNvSpPr/>
          <p:nvPr>
            <p:ph idx="5" type="pic"/>
          </p:nvPr>
        </p:nvSpPr>
        <p:spPr>
          <a:xfrm>
            <a:off x="3945470" y="2336873"/>
            <a:ext cx="3063240"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77" name="Google Shape;177;p52"/>
          <p:cNvSpPr txBox="1"/>
          <p:nvPr>
            <p:ph idx="6" type="body"/>
          </p:nvPr>
        </p:nvSpPr>
        <p:spPr>
          <a:xfrm>
            <a:off x="3944117" y="4873764"/>
            <a:ext cx="3067297"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78" name="Google Shape;178;p52"/>
          <p:cNvSpPr txBox="1"/>
          <p:nvPr>
            <p:ph idx="7" type="body"/>
          </p:nvPr>
        </p:nvSpPr>
        <p:spPr>
          <a:xfrm>
            <a:off x="7230678" y="4297503"/>
            <a:ext cx="30635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9" name="Google Shape;179;p52"/>
          <p:cNvSpPr/>
          <p:nvPr>
            <p:ph idx="8" type="pic"/>
          </p:nvPr>
        </p:nvSpPr>
        <p:spPr>
          <a:xfrm>
            <a:off x="7230677" y="2336873"/>
            <a:ext cx="3063505"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80" name="Google Shape;180;p52"/>
          <p:cNvSpPr txBox="1"/>
          <p:nvPr>
            <p:ph idx="9" type="body"/>
          </p:nvPr>
        </p:nvSpPr>
        <p:spPr>
          <a:xfrm>
            <a:off x="7230553" y="4873762"/>
            <a:ext cx="3067563"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81" name="Google Shape;181;p52"/>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52"/>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5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4" name="Shape 184"/>
        <p:cNvGrpSpPr/>
        <p:nvPr/>
      </p:nvGrpSpPr>
      <p:grpSpPr>
        <a:xfrm>
          <a:off x="0" y="0"/>
          <a:ext cx="0" cy="0"/>
          <a:chOff x="0" y="0"/>
          <a:chExt cx="0" cy="0"/>
        </a:xfrm>
      </p:grpSpPr>
      <p:pic>
        <p:nvPicPr>
          <p:cNvPr descr="HD-ShadowLong.png" id="185" name="Google Shape;185;p53"/>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86" name="Google Shape;186;p53"/>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87" name="Google Shape;187;p53"/>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3"/>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53"/>
          <p:cNvSpPr txBox="1"/>
          <p:nvPr>
            <p:ph idx="1" type="body"/>
          </p:nvPr>
        </p:nvSpPr>
        <p:spPr>
          <a:xfrm rot="5400000">
            <a:off x="3687593" y="-670399"/>
            <a:ext cx="3599316" cy="961386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1" name="Google Shape;191;p53"/>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53"/>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5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 name="Shape 194"/>
        <p:cNvGrpSpPr/>
        <p:nvPr/>
      </p:nvGrpSpPr>
      <p:grpSpPr>
        <a:xfrm>
          <a:off x="0" y="0"/>
          <a:ext cx="0" cy="0"/>
          <a:chOff x="0" y="0"/>
          <a:chExt cx="0" cy="0"/>
        </a:xfrm>
      </p:grpSpPr>
      <p:sp>
        <p:nvSpPr>
          <p:cNvPr id="195" name="Google Shape;195;p54"/>
          <p:cNvSpPr/>
          <p:nvPr/>
        </p:nvSpPr>
        <p:spPr>
          <a:xfrm rot="5400000">
            <a:off x="8116207" y="1869395"/>
            <a:ext cx="5106988"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4"/>
          <p:cNvSpPr/>
          <p:nvPr/>
        </p:nvSpPr>
        <p:spPr>
          <a:xfrm rot="5400000">
            <a:off x="9868202" y="5372403"/>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4"/>
          <p:cNvSpPr txBox="1"/>
          <p:nvPr>
            <p:ph type="title"/>
          </p:nvPr>
        </p:nvSpPr>
        <p:spPr>
          <a:xfrm rot="5400000">
            <a:off x="8489252" y="2249576"/>
            <a:ext cx="4353760" cy="1073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54"/>
          <p:cNvSpPr txBox="1"/>
          <p:nvPr>
            <p:ph idx="1" type="body"/>
          </p:nvPr>
        </p:nvSpPr>
        <p:spPr>
          <a:xfrm rot="5400000">
            <a:off x="2452029" y="-1162110"/>
            <a:ext cx="5326589" cy="88700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9" name="Google Shape;199;p54"/>
          <p:cNvSpPr txBox="1"/>
          <p:nvPr>
            <p:ph idx="10" type="dt"/>
          </p:nvPr>
        </p:nvSpPr>
        <p:spPr>
          <a:xfrm>
            <a:off x="6807126"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54"/>
          <p:cNvSpPr txBox="1"/>
          <p:nvPr>
            <p:ph idx="11" type="ftr"/>
          </p:nvPr>
        </p:nvSpPr>
        <p:spPr>
          <a:xfrm>
            <a:off x="680321" y="5936188"/>
            <a:ext cx="612680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54"/>
          <p:cNvSpPr txBox="1"/>
          <p:nvPr>
            <p:ph idx="12" type="sldNum"/>
          </p:nvPr>
        </p:nvSpPr>
        <p:spPr>
          <a:xfrm>
            <a:off x="10097550" y="5398633"/>
            <a:ext cx="1154151" cy="1090789"/>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3600">
                <a:solidFill>
                  <a:schemeClr val="lt1"/>
                </a:solidFill>
                <a:latin typeface="Trebuchet MS"/>
                <a:ea typeface="Trebuchet MS"/>
                <a:cs typeface="Trebuchet MS"/>
                <a:sym typeface="Trebuchet MS"/>
              </a:defRPr>
            </a:lvl1pPr>
            <a:lvl2pPr indent="0" lvl="1" marL="0" algn="ctr">
              <a:spcBef>
                <a:spcPts val="0"/>
              </a:spcBef>
              <a:buNone/>
              <a:defRPr sz="3600">
                <a:solidFill>
                  <a:schemeClr val="lt1"/>
                </a:solidFill>
                <a:latin typeface="Trebuchet MS"/>
                <a:ea typeface="Trebuchet MS"/>
                <a:cs typeface="Trebuchet MS"/>
                <a:sym typeface="Trebuchet MS"/>
              </a:defRPr>
            </a:lvl2pPr>
            <a:lvl3pPr indent="0" lvl="2" marL="0" algn="ctr">
              <a:spcBef>
                <a:spcPts val="0"/>
              </a:spcBef>
              <a:buNone/>
              <a:defRPr sz="3600">
                <a:solidFill>
                  <a:schemeClr val="lt1"/>
                </a:solidFill>
                <a:latin typeface="Trebuchet MS"/>
                <a:ea typeface="Trebuchet MS"/>
                <a:cs typeface="Trebuchet MS"/>
                <a:sym typeface="Trebuchet MS"/>
              </a:defRPr>
            </a:lvl3pPr>
            <a:lvl4pPr indent="0" lvl="3" marL="0" algn="ctr">
              <a:spcBef>
                <a:spcPts val="0"/>
              </a:spcBef>
              <a:buNone/>
              <a:defRPr sz="3600">
                <a:solidFill>
                  <a:schemeClr val="lt1"/>
                </a:solidFill>
                <a:latin typeface="Trebuchet MS"/>
                <a:ea typeface="Trebuchet MS"/>
                <a:cs typeface="Trebuchet MS"/>
                <a:sym typeface="Trebuchet MS"/>
              </a:defRPr>
            </a:lvl4pPr>
            <a:lvl5pPr indent="0" lvl="4" marL="0" algn="ctr">
              <a:spcBef>
                <a:spcPts val="0"/>
              </a:spcBef>
              <a:buNone/>
              <a:defRPr sz="3600">
                <a:solidFill>
                  <a:schemeClr val="lt1"/>
                </a:solidFill>
                <a:latin typeface="Trebuchet MS"/>
                <a:ea typeface="Trebuchet MS"/>
                <a:cs typeface="Trebuchet MS"/>
                <a:sym typeface="Trebuchet MS"/>
              </a:defRPr>
            </a:lvl5pPr>
            <a:lvl6pPr indent="0" lvl="5" marL="0" algn="ctr">
              <a:spcBef>
                <a:spcPts val="0"/>
              </a:spcBef>
              <a:buNone/>
              <a:defRPr sz="3600">
                <a:solidFill>
                  <a:schemeClr val="lt1"/>
                </a:solidFill>
                <a:latin typeface="Trebuchet MS"/>
                <a:ea typeface="Trebuchet MS"/>
                <a:cs typeface="Trebuchet MS"/>
                <a:sym typeface="Trebuchet MS"/>
              </a:defRPr>
            </a:lvl6pPr>
            <a:lvl7pPr indent="0" lvl="6" marL="0" algn="ctr">
              <a:spcBef>
                <a:spcPts val="0"/>
              </a:spcBef>
              <a:buNone/>
              <a:defRPr sz="3600">
                <a:solidFill>
                  <a:schemeClr val="lt1"/>
                </a:solidFill>
                <a:latin typeface="Trebuchet MS"/>
                <a:ea typeface="Trebuchet MS"/>
                <a:cs typeface="Trebuchet MS"/>
                <a:sym typeface="Trebuchet MS"/>
              </a:defRPr>
            </a:lvl7pPr>
            <a:lvl8pPr indent="0" lvl="7" marL="0" algn="ctr">
              <a:spcBef>
                <a:spcPts val="0"/>
              </a:spcBef>
              <a:buNone/>
              <a:defRPr sz="3600">
                <a:solidFill>
                  <a:schemeClr val="lt1"/>
                </a:solidFill>
                <a:latin typeface="Trebuchet MS"/>
                <a:ea typeface="Trebuchet MS"/>
                <a:cs typeface="Trebuchet MS"/>
                <a:sym typeface="Trebuchet MS"/>
              </a:defRPr>
            </a:lvl8pPr>
            <a:lvl9pPr indent="0" lvl="8" marL="0" algn="ctr">
              <a:spcBef>
                <a:spcPts val="0"/>
              </a:spcBef>
              <a:buNone/>
              <a:defRPr sz="3600">
                <a:solidFill>
                  <a:schemeClr val="lt1"/>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pic>
        <p:nvPicPr>
          <p:cNvPr descr="HD-ShadowLong.png" id="27" name="Google Shape;27;p39"/>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28" name="Google Shape;28;p39"/>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29" name="Google Shape;29;p39"/>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9"/>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9"/>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39"/>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9"/>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pic>
        <p:nvPicPr>
          <p:cNvPr descr="HD-ShadowLong.png" id="37" name="Google Shape;37;p40"/>
          <p:cNvPicPr preferRelativeResize="0"/>
          <p:nvPr/>
        </p:nvPicPr>
        <p:blipFill rotWithShape="1">
          <a:blip r:embed="rId2">
            <a:alphaModFix/>
          </a:blip>
          <a:srcRect b="0" l="0" r="0" t="0"/>
          <a:stretch/>
        </p:blipFill>
        <p:spPr>
          <a:xfrm>
            <a:off x="-1" y="4086907"/>
            <a:ext cx="10437812" cy="321164"/>
          </a:xfrm>
          <a:prstGeom prst="rect">
            <a:avLst/>
          </a:prstGeom>
          <a:noFill/>
          <a:ln>
            <a:noFill/>
          </a:ln>
        </p:spPr>
      </p:pic>
      <p:pic>
        <p:nvPicPr>
          <p:cNvPr descr="HD-ShadowShort.png" id="38" name="Google Shape;38;p40"/>
          <p:cNvPicPr preferRelativeResize="0"/>
          <p:nvPr/>
        </p:nvPicPr>
        <p:blipFill rotWithShape="1">
          <a:blip r:embed="rId3">
            <a:alphaModFix/>
          </a:blip>
          <a:srcRect b="0" l="0" r="0" t="0"/>
          <a:stretch/>
        </p:blipFill>
        <p:spPr>
          <a:xfrm>
            <a:off x="10585824" y="4087901"/>
            <a:ext cx="1602997" cy="144270"/>
          </a:xfrm>
          <a:prstGeom prst="rect">
            <a:avLst/>
          </a:prstGeom>
          <a:noFill/>
          <a:ln>
            <a:noFill/>
          </a:ln>
        </p:spPr>
      </p:pic>
      <p:sp>
        <p:nvSpPr>
          <p:cNvPr id="39" name="Google Shape;39;p40"/>
          <p:cNvSpPr/>
          <p:nvPr/>
        </p:nvSpPr>
        <p:spPr>
          <a:xfrm>
            <a:off x="-2" y="2726267"/>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0"/>
          <p:cNvSpPr/>
          <p:nvPr/>
        </p:nvSpPr>
        <p:spPr>
          <a:xfrm>
            <a:off x="10585825" y="2726267"/>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0"/>
          <p:cNvSpPr txBox="1"/>
          <p:nvPr>
            <p:ph type="title"/>
          </p:nvPr>
        </p:nvSpPr>
        <p:spPr>
          <a:xfrm>
            <a:off x="680322" y="2869895"/>
            <a:ext cx="9613860" cy="109078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0"/>
          <p:cNvSpPr txBox="1"/>
          <p:nvPr>
            <p:ph idx="1" type="body"/>
          </p:nvPr>
        </p:nvSpPr>
        <p:spPr>
          <a:xfrm>
            <a:off x="680322" y="4232171"/>
            <a:ext cx="9613860" cy="170401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000"/>
              <a:buNone/>
              <a:defRPr sz="20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43" name="Google Shape;43;p4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0"/>
          <p:cNvSpPr txBox="1"/>
          <p:nvPr>
            <p:ph idx="12" type="sldNum"/>
          </p:nvPr>
        </p:nvSpPr>
        <p:spPr>
          <a:xfrm>
            <a:off x="10729455" y="286989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pic>
        <p:nvPicPr>
          <p:cNvPr descr="HD-ShadowLong.png" id="47" name="Google Shape;47;p41"/>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48" name="Google Shape;48;p41"/>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49" name="Google Shape;49;p41"/>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1"/>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41"/>
          <p:cNvSpPr txBox="1"/>
          <p:nvPr>
            <p:ph idx="1" type="body"/>
          </p:nvPr>
        </p:nvSpPr>
        <p:spPr>
          <a:xfrm>
            <a:off x="680320" y="2336873"/>
            <a:ext cx="4698358"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41"/>
          <p:cNvSpPr txBox="1"/>
          <p:nvPr>
            <p:ph idx="2" type="body"/>
          </p:nvPr>
        </p:nvSpPr>
        <p:spPr>
          <a:xfrm>
            <a:off x="5594123" y="2336873"/>
            <a:ext cx="4700058"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 name="Google Shape;54;p41"/>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1"/>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pic>
        <p:nvPicPr>
          <p:cNvPr descr="HD-ShadowLong.png" id="58" name="Google Shape;58;p42"/>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59" name="Google Shape;59;p42"/>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60" name="Google Shape;60;p42"/>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2"/>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2"/>
          <p:cNvSpPr txBox="1"/>
          <p:nvPr>
            <p:ph type="title"/>
          </p:nvPr>
        </p:nvSpPr>
        <p:spPr>
          <a:xfrm>
            <a:off x="680319" y="753229"/>
            <a:ext cx="9613863" cy="10809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2"/>
          <p:cNvSpPr txBox="1"/>
          <p:nvPr>
            <p:ph idx="1" type="body"/>
          </p:nvPr>
        </p:nvSpPr>
        <p:spPr>
          <a:xfrm>
            <a:off x="906350" y="2336873"/>
            <a:ext cx="4472327" cy="69313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4" name="Google Shape;64;p42"/>
          <p:cNvSpPr txBox="1"/>
          <p:nvPr>
            <p:ph idx="2" type="body"/>
          </p:nvPr>
        </p:nvSpPr>
        <p:spPr>
          <a:xfrm>
            <a:off x="680322" y="3030008"/>
            <a:ext cx="4698355" cy="290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5" name="Google Shape;65;p42"/>
          <p:cNvSpPr txBox="1"/>
          <p:nvPr>
            <p:ph idx="3" type="body"/>
          </p:nvPr>
        </p:nvSpPr>
        <p:spPr>
          <a:xfrm>
            <a:off x="5820154" y="2336873"/>
            <a:ext cx="4474028" cy="692076"/>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 name="Google Shape;66;p42"/>
          <p:cNvSpPr txBox="1"/>
          <p:nvPr>
            <p:ph idx="4" type="body"/>
          </p:nvPr>
        </p:nvSpPr>
        <p:spPr>
          <a:xfrm>
            <a:off x="5594123" y="3030008"/>
            <a:ext cx="4700059" cy="290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 name="Google Shape;67;p42"/>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2"/>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pic>
        <p:nvPicPr>
          <p:cNvPr descr="HD-ShadowLong.png" id="71" name="Google Shape;71;p43"/>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72" name="Google Shape;72;p43"/>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73" name="Google Shape;73;p43"/>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3"/>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3"/>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3"/>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pic>
        <p:nvPicPr>
          <p:cNvPr descr="HD-ShadowShort.png" id="80" name="Google Shape;80;p44"/>
          <p:cNvPicPr preferRelativeResize="0"/>
          <p:nvPr/>
        </p:nvPicPr>
        <p:blipFill rotWithShape="1">
          <a:blip r:embed="rId2">
            <a:alphaModFix/>
          </a:blip>
          <a:srcRect b="0" l="0" r="0" t="0"/>
          <a:stretch/>
        </p:blipFill>
        <p:spPr>
          <a:xfrm>
            <a:off x="10585826" y="1971234"/>
            <a:ext cx="1602997" cy="144270"/>
          </a:xfrm>
          <a:prstGeom prst="rect">
            <a:avLst/>
          </a:prstGeom>
          <a:noFill/>
          <a:ln>
            <a:noFill/>
          </a:ln>
        </p:spPr>
      </p:pic>
      <p:sp>
        <p:nvSpPr>
          <p:cNvPr id="81" name="Google Shape;81;p44"/>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4"/>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4"/>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pic>
        <p:nvPicPr>
          <p:cNvPr descr="HD-ShadowLong.png" id="86" name="Google Shape;86;p45"/>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87" name="Google Shape;87;p45"/>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88" name="Google Shape;88;p45"/>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5"/>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5"/>
          <p:cNvSpPr txBox="1"/>
          <p:nvPr>
            <p:ph type="title"/>
          </p:nvPr>
        </p:nvSpPr>
        <p:spPr>
          <a:xfrm>
            <a:off x="680321" y="753227"/>
            <a:ext cx="9613859" cy="10809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45"/>
          <p:cNvSpPr txBox="1"/>
          <p:nvPr>
            <p:ph idx="1" type="body"/>
          </p:nvPr>
        </p:nvSpPr>
        <p:spPr>
          <a:xfrm>
            <a:off x="4685846" y="2336873"/>
            <a:ext cx="5608336" cy="35993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2" name="Google Shape;92;p45"/>
          <p:cNvSpPr txBox="1"/>
          <p:nvPr>
            <p:ph idx="2" type="body"/>
          </p:nvPr>
        </p:nvSpPr>
        <p:spPr>
          <a:xfrm>
            <a:off x="680322" y="2336872"/>
            <a:ext cx="3790078" cy="359931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45"/>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5"/>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5"/>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pic>
        <p:nvPicPr>
          <p:cNvPr descr="HD-ShadowLong.png" id="97" name="Google Shape;97;p46"/>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98" name="Google Shape;98;p46"/>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99" name="Google Shape;99;p46"/>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6"/>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6"/>
          <p:cNvSpPr txBox="1"/>
          <p:nvPr>
            <p:ph type="title"/>
          </p:nvPr>
        </p:nvSpPr>
        <p:spPr>
          <a:xfrm>
            <a:off x="680323" y="753228"/>
            <a:ext cx="9613857"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46"/>
          <p:cNvSpPr/>
          <p:nvPr>
            <p:ph idx="2" type="pic"/>
          </p:nvPr>
        </p:nvSpPr>
        <p:spPr>
          <a:xfrm>
            <a:off x="4868333" y="2336874"/>
            <a:ext cx="5425849" cy="3599312"/>
          </a:xfrm>
          <a:prstGeom prst="rect">
            <a:avLst/>
          </a:prstGeom>
          <a:noFill/>
          <a:ln>
            <a:noFill/>
          </a:ln>
          <a:effectLst>
            <a:outerShdw blurRad="76200" rotWithShape="0" algn="tl" dir="5040000" dist="63500">
              <a:srgbClr val="000000">
                <a:alpha val="40784"/>
              </a:srgbClr>
            </a:outerShdw>
          </a:effectLst>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103" name="Google Shape;103;p46"/>
          <p:cNvSpPr txBox="1"/>
          <p:nvPr>
            <p:ph idx="1" type="body"/>
          </p:nvPr>
        </p:nvSpPr>
        <p:spPr>
          <a:xfrm>
            <a:off x="680323" y="2336873"/>
            <a:ext cx="3876256" cy="359931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4" name="Google Shape;104;p46"/>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6"/>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6"/>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9" name="Shape 9"/>
        <p:cNvGrpSpPr/>
        <p:nvPr/>
      </p:nvGrpSpPr>
      <p:grpSpPr>
        <a:xfrm>
          <a:off x="0" y="0"/>
          <a:ext cx="0" cy="0"/>
          <a:chOff x="0" y="0"/>
          <a:chExt cx="0" cy="0"/>
        </a:xfrm>
      </p:grpSpPr>
      <p:pic>
        <p:nvPicPr>
          <p:cNvPr descr="hashOverlay-FullResolve.png" id="10" name="Google Shape;10;p37"/>
          <p:cNvPicPr preferRelativeResize="0"/>
          <p:nvPr/>
        </p:nvPicPr>
        <p:blipFill rotWithShape="1">
          <a:blip r:embed="rId1">
            <a:alphaModFix amt="10000"/>
          </a:blip>
          <a:srcRect b="0" l="0" r="0" t="0"/>
          <a:stretch/>
        </p:blipFill>
        <p:spPr>
          <a:xfrm>
            <a:off x="0" y="0"/>
            <a:ext cx="12192000" cy="6858000"/>
          </a:xfrm>
          <a:prstGeom prst="rect">
            <a:avLst/>
          </a:prstGeom>
          <a:noFill/>
          <a:ln>
            <a:noFill/>
          </a:ln>
        </p:spPr>
      </p:pic>
      <p:sp>
        <p:nvSpPr>
          <p:cNvPr id="11" name="Google Shape;11;p3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37"/>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13" name="Google Shape;13;p37"/>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14" name="Google Shape;14;p37"/>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15" name="Google Shape;15;p37"/>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3600" u="none" cap="none" strike="noStrike">
                <a:solidFill>
                  <a:schemeClr val="lt1"/>
                </a:solidFill>
                <a:latin typeface="Trebuchet MS"/>
                <a:ea typeface="Trebuchet MS"/>
                <a:cs typeface="Trebuchet MS"/>
                <a:sym typeface="Trebuchet MS"/>
              </a:defRPr>
            </a:lvl1pPr>
            <a:lvl2pPr indent="0" lvl="1" marL="0" marR="0" rtl="0" algn="l">
              <a:spcBef>
                <a:spcPts val="0"/>
              </a:spcBef>
              <a:buNone/>
              <a:defRPr b="0" i="0" sz="3600" u="none" cap="none" strike="noStrike">
                <a:solidFill>
                  <a:schemeClr val="lt1"/>
                </a:solidFill>
                <a:latin typeface="Trebuchet MS"/>
                <a:ea typeface="Trebuchet MS"/>
                <a:cs typeface="Trebuchet MS"/>
                <a:sym typeface="Trebuchet MS"/>
              </a:defRPr>
            </a:lvl2pPr>
            <a:lvl3pPr indent="0" lvl="2" marL="0" marR="0" rtl="0" algn="l">
              <a:spcBef>
                <a:spcPts val="0"/>
              </a:spcBef>
              <a:buNone/>
              <a:defRPr b="0" i="0" sz="3600" u="none" cap="none" strike="noStrike">
                <a:solidFill>
                  <a:schemeClr val="lt1"/>
                </a:solidFill>
                <a:latin typeface="Trebuchet MS"/>
                <a:ea typeface="Trebuchet MS"/>
                <a:cs typeface="Trebuchet MS"/>
                <a:sym typeface="Trebuchet MS"/>
              </a:defRPr>
            </a:lvl3pPr>
            <a:lvl4pPr indent="0" lvl="3" marL="0" marR="0" rtl="0" algn="l">
              <a:spcBef>
                <a:spcPts val="0"/>
              </a:spcBef>
              <a:buNone/>
              <a:defRPr b="0" i="0" sz="3600" u="none" cap="none" strike="noStrike">
                <a:solidFill>
                  <a:schemeClr val="lt1"/>
                </a:solidFill>
                <a:latin typeface="Trebuchet MS"/>
                <a:ea typeface="Trebuchet MS"/>
                <a:cs typeface="Trebuchet MS"/>
                <a:sym typeface="Trebuchet MS"/>
              </a:defRPr>
            </a:lvl4pPr>
            <a:lvl5pPr indent="0" lvl="4" marL="0" marR="0" rtl="0" algn="l">
              <a:spcBef>
                <a:spcPts val="0"/>
              </a:spcBef>
              <a:buNone/>
              <a:defRPr b="0" i="0" sz="3600" u="none" cap="none" strike="noStrike">
                <a:solidFill>
                  <a:schemeClr val="lt1"/>
                </a:solidFill>
                <a:latin typeface="Trebuchet MS"/>
                <a:ea typeface="Trebuchet MS"/>
                <a:cs typeface="Trebuchet MS"/>
                <a:sym typeface="Trebuchet MS"/>
              </a:defRPr>
            </a:lvl5pPr>
            <a:lvl6pPr indent="0" lvl="5" marL="0" marR="0" rtl="0" algn="l">
              <a:spcBef>
                <a:spcPts val="0"/>
              </a:spcBef>
              <a:buNone/>
              <a:defRPr b="0" i="0" sz="3600" u="none" cap="none" strike="noStrike">
                <a:solidFill>
                  <a:schemeClr val="lt1"/>
                </a:solidFill>
                <a:latin typeface="Trebuchet MS"/>
                <a:ea typeface="Trebuchet MS"/>
                <a:cs typeface="Trebuchet MS"/>
                <a:sym typeface="Trebuchet MS"/>
              </a:defRPr>
            </a:lvl6pPr>
            <a:lvl7pPr indent="0" lvl="6" marL="0" marR="0" rtl="0" algn="l">
              <a:spcBef>
                <a:spcPts val="0"/>
              </a:spcBef>
              <a:buNone/>
              <a:defRPr b="0" i="0" sz="3600" u="none" cap="none" strike="noStrike">
                <a:solidFill>
                  <a:schemeClr val="lt1"/>
                </a:solidFill>
                <a:latin typeface="Trebuchet MS"/>
                <a:ea typeface="Trebuchet MS"/>
                <a:cs typeface="Trebuchet MS"/>
                <a:sym typeface="Trebuchet MS"/>
              </a:defRPr>
            </a:lvl7pPr>
            <a:lvl8pPr indent="0" lvl="7" marL="0" marR="0" rtl="0" algn="l">
              <a:spcBef>
                <a:spcPts val="0"/>
              </a:spcBef>
              <a:buNone/>
              <a:defRPr b="0" i="0" sz="3600" u="none" cap="none" strike="noStrike">
                <a:solidFill>
                  <a:schemeClr val="lt1"/>
                </a:solidFill>
                <a:latin typeface="Trebuchet MS"/>
                <a:ea typeface="Trebuchet MS"/>
                <a:cs typeface="Trebuchet MS"/>
                <a:sym typeface="Trebuchet MS"/>
              </a:defRPr>
            </a:lvl8pPr>
            <a:lvl9pPr indent="0" lvl="8" marL="0" marR="0" rtl="0" algn="l">
              <a:spcBef>
                <a:spcPts val="0"/>
              </a:spcBef>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1.png"/><Relationship Id="rId5" Type="http://schemas.openxmlformats.org/officeDocument/2006/relationships/image" Target="../media/image7.jpg"/><Relationship Id="rId6" Type="http://schemas.openxmlformats.org/officeDocument/2006/relationships/image" Target="../media/image22.png"/><Relationship Id="rId7" Type="http://schemas.openxmlformats.org/officeDocument/2006/relationships/image" Target="../media/image24.jp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3.png"/><Relationship Id="rId8"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
          <p:cNvSpPr txBox="1"/>
          <p:nvPr>
            <p:ph type="ctrTitle"/>
          </p:nvPr>
        </p:nvSpPr>
        <p:spPr>
          <a:xfrm>
            <a:off x="680322" y="2733709"/>
            <a:ext cx="8144134" cy="137307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lt1"/>
              </a:buClr>
              <a:buSzPts val="5400"/>
              <a:buFont typeface="Trebuchet MS"/>
              <a:buNone/>
            </a:pPr>
            <a:r>
              <a:rPr lang="en-US"/>
              <a:t>Introduction to Data Analytics</a:t>
            </a:r>
            <a:endParaRPr/>
          </a:p>
        </p:txBody>
      </p:sp>
      <p:sp>
        <p:nvSpPr>
          <p:cNvPr id="207" name="Google Shape;207;p1"/>
          <p:cNvSpPr txBox="1"/>
          <p:nvPr>
            <p:ph idx="1" type="subTitle"/>
          </p:nvPr>
        </p:nvSpPr>
        <p:spPr>
          <a:xfrm>
            <a:off x="2433099" y="2268786"/>
            <a:ext cx="7349879" cy="1160213"/>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2000"/>
              <a:buNone/>
            </a:pPr>
            <a:r>
              <a:rPr lang="en-US"/>
              <a:t>IBM Data Analyst Course: Course One, Week Three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10"/>
          <p:cNvPicPr preferRelativeResize="0"/>
          <p:nvPr>
            <p:ph idx="1" type="body"/>
          </p:nvPr>
        </p:nvPicPr>
        <p:blipFill rotWithShape="1">
          <a:blip r:embed="rId3">
            <a:alphaModFix/>
          </a:blip>
          <a:srcRect b="0" l="0" r="0" t="0"/>
          <a:stretch/>
        </p:blipFill>
        <p:spPr>
          <a:xfrm>
            <a:off x="170302" y="461796"/>
            <a:ext cx="10449958" cy="3316992"/>
          </a:xfrm>
          <a:prstGeom prst="roundRect">
            <a:avLst>
              <a:gd fmla="val 11111" name="adj"/>
            </a:avLst>
          </a:prstGeom>
          <a:noFill/>
          <a:ln cap="rnd" cmpd="sng" w="190500">
            <a:solidFill>
              <a:srgbClr val="C8C6BD"/>
            </a:solidFill>
            <a:prstDash val="solid"/>
            <a:round/>
            <a:headEnd len="sm" w="sm" type="none"/>
            <a:tailEnd len="sm" w="sm" type="none"/>
          </a:ln>
          <a:effectLst>
            <a:outerShdw blurRad="101600" rotWithShape="0" algn="tl" dir="7200000" dist="50800">
              <a:srgbClr val="000000">
                <a:alpha val="44705"/>
              </a:srgbClr>
            </a:outerShdw>
          </a:effectLst>
        </p:spPr>
      </p:pic>
      <p:sp>
        <p:nvSpPr>
          <p:cNvPr id="315" name="Google Shape;315;p10"/>
          <p:cNvSpPr txBox="1"/>
          <p:nvPr/>
        </p:nvSpPr>
        <p:spPr>
          <a:xfrm>
            <a:off x="1046602" y="3778788"/>
            <a:ext cx="10254868"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Primary data refers to information obtained directly from the source. Data from organization’s CRM, HR or workflow applications. This can be obtained directly from surveys, focus groups , interviews or questionnaires </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Secondary data refers to the information obtained from existing sources such as external databases, research articles, training material . This can also be obtained directly from surveys, focus groups , interviews or questionnaires .</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Third party refers to data which is purchased from aggregators who collect data from various sources and combine it into comprehensive datasets.</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1"/>
          <p:cNvSpPr txBox="1"/>
          <p:nvPr>
            <p:ph type="title"/>
          </p:nvPr>
        </p:nvSpPr>
        <p:spPr>
          <a:xfrm>
            <a:off x="231354" y="1432192"/>
            <a:ext cx="10862631" cy="111270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Trebuchet MS"/>
              <a:buNone/>
            </a:pPr>
            <a:r>
              <a:rPr b="1" lang="en-US" sz="4000"/>
              <a:t>Sources for gathering data</a:t>
            </a:r>
            <a:br>
              <a:rPr lang="en-US"/>
            </a:br>
            <a:br>
              <a:rPr lang="en-US"/>
            </a:br>
            <a:r>
              <a:rPr b="0" i="0" lang="en-US" sz="2000">
                <a:latin typeface="Open Sans"/>
                <a:ea typeface="Open Sans"/>
                <a:cs typeface="Open Sans"/>
                <a:sym typeface="Open Sans"/>
              </a:rPr>
              <a:t>Some of the data sources from which you could be gathering data include databases, the web, social media, interactive platforms, sensor devices, data exchanges, surveys and observation studies. </a:t>
            </a:r>
            <a:br>
              <a:rPr b="0" i="0" lang="en-US" sz="2000">
                <a:latin typeface="Open Sans"/>
                <a:ea typeface="Open Sans"/>
                <a:cs typeface="Open Sans"/>
                <a:sym typeface="Open Sans"/>
              </a:rPr>
            </a:br>
            <a:endParaRPr sz="2000"/>
          </a:p>
        </p:txBody>
      </p:sp>
      <p:grpSp>
        <p:nvGrpSpPr>
          <p:cNvPr id="322" name="Google Shape;322;p11"/>
          <p:cNvGrpSpPr/>
          <p:nvPr/>
        </p:nvGrpSpPr>
        <p:grpSpPr>
          <a:xfrm>
            <a:off x="836527" y="2908452"/>
            <a:ext cx="10193030" cy="3881680"/>
            <a:chOff x="232435" y="0"/>
            <a:chExt cx="10193030" cy="3881680"/>
          </a:xfrm>
        </p:grpSpPr>
        <p:sp>
          <p:nvSpPr>
            <p:cNvPr id="323" name="Google Shape;323;p11"/>
            <p:cNvSpPr/>
            <p:nvPr/>
          </p:nvSpPr>
          <p:spPr>
            <a:xfrm>
              <a:off x="710507" y="0"/>
              <a:ext cx="1701527" cy="1624308"/>
            </a:xfrm>
            <a:prstGeom prst="rect">
              <a:avLst/>
            </a:prstGeom>
            <a:blipFill rotWithShape="1">
              <a:blip r:embed="rId3">
                <a:alphaModFix/>
              </a:blip>
              <a:stretch>
                <a:fillRect b="0" l="-1998" r="-1999"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flipH="1">
              <a:off x="1601603" y="669687"/>
              <a:ext cx="167127" cy="34660"/>
            </a:xfrm>
            <a:prstGeom prst="rect">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txBox="1"/>
            <p:nvPr/>
          </p:nvSpPr>
          <p:spPr>
            <a:xfrm>
              <a:off x="1601603" y="669687"/>
              <a:ext cx="167127" cy="3466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500"/>
                <a:buFont typeface="Trebuchet MS"/>
                <a:buNone/>
              </a:pPr>
              <a:r>
                <a:rPr lang="en-US" sz="500">
                  <a:solidFill>
                    <a:schemeClr val="lt1"/>
                  </a:solidFill>
                  <a:latin typeface="Trebuchet MS"/>
                  <a:ea typeface="Trebuchet MS"/>
                  <a:cs typeface="Trebuchet MS"/>
                  <a:sym typeface="Trebuchet MS"/>
                </a:rPr>
                <a:t>Databases</a:t>
              </a:r>
              <a:endParaRPr sz="500">
                <a:solidFill>
                  <a:schemeClr val="lt1"/>
                </a:solidFill>
                <a:latin typeface="Trebuchet MS"/>
                <a:ea typeface="Trebuchet MS"/>
                <a:cs typeface="Trebuchet MS"/>
                <a:sym typeface="Trebuchet MS"/>
              </a:endParaRPr>
            </a:p>
          </p:txBody>
        </p:sp>
        <p:sp>
          <p:nvSpPr>
            <p:cNvPr id="326" name="Google Shape;326;p11"/>
            <p:cNvSpPr/>
            <p:nvPr/>
          </p:nvSpPr>
          <p:spPr>
            <a:xfrm>
              <a:off x="3063565" y="8503"/>
              <a:ext cx="1701527" cy="1624308"/>
            </a:xfrm>
            <a:prstGeom prst="rect">
              <a:avLst/>
            </a:prstGeom>
            <a:blipFill rotWithShape="1">
              <a:blip r:embed="rId4">
                <a:alphaModFix/>
              </a:blip>
              <a:stretch>
                <a:fillRect b="-8998" l="0" r="0" t="-8999"/>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flipH="1">
              <a:off x="4065834" y="668608"/>
              <a:ext cx="245298" cy="36818"/>
            </a:xfrm>
            <a:prstGeom prst="rect">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txBox="1"/>
            <p:nvPr/>
          </p:nvSpPr>
          <p:spPr>
            <a:xfrm>
              <a:off x="4065834" y="668608"/>
              <a:ext cx="245298" cy="36818"/>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500"/>
                <a:buFont typeface="Trebuchet MS"/>
                <a:buNone/>
              </a:pPr>
              <a:r>
                <a:t/>
              </a:r>
              <a:endParaRPr sz="500">
                <a:solidFill>
                  <a:schemeClr val="lt1"/>
                </a:solidFill>
                <a:latin typeface="Trebuchet MS"/>
                <a:ea typeface="Trebuchet MS"/>
                <a:cs typeface="Trebuchet MS"/>
                <a:sym typeface="Trebuchet MS"/>
              </a:endParaRPr>
            </a:p>
          </p:txBody>
        </p:sp>
        <p:sp>
          <p:nvSpPr>
            <p:cNvPr id="329" name="Google Shape;329;p11"/>
            <p:cNvSpPr/>
            <p:nvPr/>
          </p:nvSpPr>
          <p:spPr>
            <a:xfrm>
              <a:off x="5363723" y="40930"/>
              <a:ext cx="1701527" cy="1624308"/>
            </a:xfrm>
            <a:prstGeom prst="rect">
              <a:avLst/>
            </a:prstGeom>
            <a:blipFill rotWithShape="1">
              <a:blip r:embed="rId5">
                <a:alphaModFix/>
              </a:blip>
              <a:stretch>
                <a:fillRect b="0" l="-34999" r="-34999"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a:off x="6481382" y="666315"/>
              <a:ext cx="187497" cy="41405"/>
            </a:xfrm>
            <a:prstGeom prst="rect">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txBox="1"/>
            <p:nvPr/>
          </p:nvSpPr>
          <p:spPr>
            <a:xfrm>
              <a:off x="6481382" y="666315"/>
              <a:ext cx="187497" cy="41405"/>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500"/>
                <a:buFont typeface="Trebuchet MS"/>
                <a:buNone/>
              </a:pPr>
              <a:r>
                <a:t/>
              </a:r>
              <a:endParaRPr sz="500">
                <a:solidFill>
                  <a:schemeClr val="lt1"/>
                </a:solidFill>
                <a:latin typeface="Trebuchet MS"/>
                <a:ea typeface="Trebuchet MS"/>
                <a:cs typeface="Trebuchet MS"/>
                <a:sym typeface="Trebuchet MS"/>
              </a:endParaRPr>
            </a:p>
          </p:txBody>
        </p:sp>
        <p:sp>
          <p:nvSpPr>
            <p:cNvPr id="332" name="Google Shape;332;p11"/>
            <p:cNvSpPr/>
            <p:nvPr/>
          </p:nvSpPr>
          <p:spPr>
            <a:xfrm>
              <a:off x="7707503" y="30117"/>
              <a:ext cx="1701527" cy="1624308"/>
            </a:xfrm>
            <a:prstGeom prst="rect">
              <a:avLst/>
            </a:prstGeom>
            <a:blipFill rotWithShape="1">
              <a:blip r:embed="rId6">
                <a:alphaModFix/>
              </a:blip>
              <a:stretch>
                <a:fillRect b="-12999" l="0" r="0" t="-12999"/>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flipH="1" rot="10800000">
              <a:off x="6273226" y="1043797"/>
              <a:ext cx="253746" cy="37085"/>
            </a:xfrm>
            <a:prstGeom prst="rect">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txBox="1"/>
            <p:nvPr/>
          </p:nvSpPr>
          <p:spPr>
            <a:xfrm rot="10800000">
              <a:off x="6273226" y="1043797"/>
              <a:ext cx="253746" cy="37085"/>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  </a:t>
              </a:r>
              <a:endParaRPr sz="1400">
                <a:solidFill>
                  <a:schemeClr val="lt1"/>
                </a:solidFill>
                <a:latin typeface="Trebuchet MS"/>
                <a:ea typeface="Trebuchet MS"/>
                <a:cs typeface="Trebuchet MS"/>
                <a:sym typeface="Trebuchet MS"/>
              </a:endParaRPr>
            </a:p>
          </p:txBody>
        </p:sp>
        <p:sp>
          <p:nvSpPr>
            <p:cNvPr id="335" name="Google Shape;335;p11"/>
            <p:cNvSpPr/>
            <p:nvPr/>
          </p:nvSpPr>
          <p:spPr>
            <a:xfrm>
              <a:off x="232435" y="2198000"/>
              <a:ext cx="1701527" cy="1624308"/>
            </a:xfrm>
            <a:prstGeom prst="rect">
              <a:avLst/>
            </a:prstGeom>
            <a:blipFill rotWithShape="1">
              <a:blip r:embed="rId7">
                <a:alphaModFix/>
              </a:blip>
              <a:stretch>
                <a:fillRect b="0" l="-12999" r="-12999"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flipH="1" rot="10800000">
              <a:off x="3145907" y="3635228"/>
              <a:ext cx="83609" cy="246452"/>
            </a:xfrm>
            <a:prstGeom prst="rect">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txBox="1"/>
            <p:nvPr/>
          </p:nvSpPr>
          <p:spPr>
            <a:xfrm rot="10800000">
              <a:off x="3145907" y="3635228"/>
              <a:ext cx="83609" cy="24645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 </a:t>
              </a:r>
              <a:endParaRPr sz="1400">
                <a:solidFill>
                  <a:schemeClr val="lt1"/>
                </a:solidFill>
                <a:latin typeface="Trebuchet MS"/>
                <a:ea typeface="Trebuchet MS"/>
                <a:cs typeface="Trebuchet MS"/>
                <a:sym typeface="Trebuchet MS"/>
              </a:endParaRPr>
            </a:p>
          </p:txBody>
        </p:sp>
        <p:sp>
          <p:nvSpPr>
            <p:cNvPr id="338" name="Google Shape;338;p11"/>
            <p:cNvSpPr/>
            <p:nvPr/>
          </p:nvSpPr>
          <p:spPr>
            <a:xfrm>
              <a:off x="2335904" y="2190055"/>
              <a:ext cx="1701527" cy="1624308"/>
            </a:xfrm>
            <a:prstGeom prst="rect">
              <a:avLst/>
            </a:prstGeom>
            <a:blipFill rotWithShape="1">
              <a:blip r:embed="rId8">
                <a:alphaModFix/>
              </a:blip>
              <a:stretch>
                <a:fillRect b="-1999" l="0" r="0" t="-1998"/>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flipH="1">
              <a:off x="1126756" y="2258702"/>
              <a:ext cx="509145" cy="48572"/>
            </a:xfrm>
            <a:prstGeom prst="rect">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txBox="1"/>
            <p:nvPr/>
          </p:nvSpPr>
          <p:spPr>
            <a:xfrm>
              <a:off x="1126756" y="2258702"/>
              <a:ext cx="509145" cy="4857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t/>
              </a:r>
              <a:endParaRPr sz="1400">
                <a:solidFill>
                  <a:schemeClr val="lt1"/>
                </a:solidFill>
                <a:latin typeface="Trebuchet MS"/>
                <a:ea typeface="Trebuchet MS"/>
                <a:cs typeface="Trebuchet MS"/>
                <a:sym typeface="Trebuchet MS"/>
              </a:endParaRPr>
            </a:p>
          </p:txBody>
        </p:sp>
        <p:sp>
          <p:nvSpPr>
            <p:cNvPr id="341" name="Google Shape;341;p11"/>
            <p:cNvSpPr/>
            <p:nvPr/>
          </p:nvSpPr>
          <p:spPr>
            <a:xfrm>
              <a:off x="4526676" y="2162509"/>
              <a:ext cx="1701527" cy="1624308"/>
            </a:xfrm>
            <a:prstGeom prst="rect">
              <a:avLst/>
            </a:prstGeom>
            <a:blipFill rotWithShape="1">
              <a:blip r:embed="rId9">
                <a:alphaModFix/>
              </a:blip>
              <a:stretch>
                <a:fillRect b="-3999" l="0" r="0" t="-3999"/>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rot="10800000">
              <a:off x="5273590" y="2459759"/>
              <a:ext cx="201085" cy="49561"/>
            </a:xfrm>
            <a:prstGeom prst="rect">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txBox="1"/>
            <p:nvPr/>
          </p:nvSpPr>
          <p:spPr>
            <a:xfrm rot="10800000">
              <a:off x="5273590" y="2459759"/>
              <a:ext cx="201085" cy="4956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t/>
              </a:r>
              <a:endParaRPr sz="1400">
                <a:solidFill>
                  <a:schemeClr val="lt1"/>
                </a:solidFill>
                <a:latin typeface="Trebuchet MS"/>
                <a:ea typeface="Trebuchet MS"/>
                <a:cs typeface="Trebuchet MS"/>
                <a:sym typeface="Trebuchet MS"/>
              </a:endParaRPr>
            </a:p>
          </p:txBody>
        </p:sp>
        <p:sp>
          <p:nvSpPr>
            <p:cNvPr id="344" name="Google Shape;344;p11"/>
            <p:cNvSpPr/>
            <p:nvPr/>
          </p:nvSpPr>
          <p:spPr>
            <a:xfrm>
              <a:off x="6619281" y="2200923"/>
              <a:ext cx="1701527" cy="1624308"/>
            </a:xfrm>
            <a:prstGeom prst="rect">
              <a:avLst/>
            </a:prstGeom>
            <a:blipFill rotWithShape="1">
              <a:blip r:embed="rId10">
                <a:alphaModFix/>
              </a:blip>
              <a:stretch>
                <a:fillRect b="0" l="-5999" r="-5998"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flipH="1" rot="10800000">
              <a:off x="7588200" y="2450849"/>
              <a:ext cx="87458" cy="67381"/>
            </a:xfrm>
            <a:prstGeom prst="rect">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txBox="1"/>
            <p:nvPr/>
          </p:nvSpPr>
          <p:spPr>
            <a:xfrm rot="10800000">
              <a:off x="7588200" y="2450849"/>
              <a:ext cx="87458" cy="6738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t/>
              </a:r>
              <a:endParaRPr sz="1400">
                <a:solidFill>
                  <a:schemeClr val="lt1"/>
                </a:solidFill>
                <a:latin typeface="Trebuchet MS"/>
                <a:ea typeface="Trebuchet MS"/>
                <a:cs typeface="Trebuchet MS"/>
                <a:sym typeface="Trebuchet MS"/>
              </a:endParaRPr>
            </a:p>
          </p:txBody>
        </p:sp>
        <p:sp>
          <p:nvSpPr>
            <p:cNvPr id="347" name="Google Shape;347;p11"/>
            <p:cNvSpPr/>
            <p:nvPr/>
          </p:nvSpPr>
          <p:spPr>
            <a:xfrm>
              <a:off x="8723938" y="2203604"/>
              <a:ext cx="1701527" cy="1624308"/>
            </a:xfrm>
            <a:prstGeom prst="rect">
              <a:avLst/>
            </a:prstGeom>
            <a:blipFill rotWithShape="1">
              <a:blip r:embed="rId11">
                <a:alphaModFix/>
              </a:blip>
              <a:stretch>
                <a:fillRect b="0" l="-2999" r="-2999"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rot="10800000">
              <a:off x="10096190" y="2403410"/>
              <a:ext cx="79579" cy="59928"/>
            </a:xfrm>
            <a:prstGeom prst="rect">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txBox="1"/>
            <p:nvPr/>
          </p:nvSpPr>
          <p:spPr>
            <a:xfrm rot="10800000">
              <a:off x="10096190" y="2403410"/>
              <a:ext cx="79579" cy="59928"/>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t/>
              </a:r>
              <a:endParaRPr sz="1400">
                <a:solidFill>
                  <a:schemeClr val="lt1"/>
                </a:solidFill>
                <a:latin typeface="Trebuchet MS"/>
                <a:ea typeface="Trebuchet MS"/>
                <a:cs typeface="Trebuchet MS"/>
                <a:sym typeface="Trebuchet M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ACTIVITY</a:t>
            </a:r>
            <a:endParaRPr b="1" sz="4000"/>
          </a:p>
        </p:txBody>
      </p:sp>
      <p:sp>
        <p:nvSpPr>
          <p:cNvPr id="355" name="Google Shape;355;p12"/>
          <p:cNvSpPr txBox="1"/>
          <p:nvPr>
            <p:ph idx="1" type="body"/>
          </p:nvPr>
        </p:nvSpPr>
        <p:spPr>
          <a:xfrm>
            <a:off x="165253" y="2082188"/>
            <a:ext cx="11446525" cy="466013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lt1"/>
              </a:buClr>
              <a:buSzPct val="100000"/>
              <a:buNone/>
            </a:pPr>
            <a:r>
              <a:rPr b="1" lang="en-US" sz="2600">
                <a:latin typeface="Arial"/>
                <a:ea typeface="Arial"/>
                <a:cs typeface="Arial"/>
                <a:sym typeface="Arial"/>
              </a:rPr>
              <a:t>Suggest a correct source of gathering data for below specified scenarios:</a:t>
            </a:r>
            <a:endParaRPr>
              <a:latin typeface="Arial"/>
              <a:ea typeface="Arial"/>
              <a:cs typeface="Arial"/>
              <a:sym typeface="Arial"/>
            </a:endParaRPr>
          </a:p>
          <a:p>
            <a:pPr indent="-240030" lvl="0" marL="228600" rtl="0" algn="l">
              <a:lnSpc>
                <a:spcPct val="90000"/>
              </a:lnSpc>
              <a:spcBef>
                <a:spcPts val="1000"/>
              </a:spcBef>
              <a:spcAft>
                <a:spcPts val="0"/>
              </a:spcAft>
              <a:buClr>
                <a:srgbClr val="AEABAB"/>
              </a:buClr>
              <a:buSzPct val="100000"/>
              <a:buChar char="•"/>
            </a:pPr>
            <a:r>
              <a:rPr b="1" i="0" lang="en-US">
                <a:solidFill>
                  <a:srgbClr val="AEABAB"/>
                </a:solidFill>
                <a:latin typeface="Arial"/>
                <a:ea typeface="Arial"/>
                <a:cs typeface="Arial"/>
                <a:sym typeface="Arial"/>
              </a:rPr>
              <a:t>Scenario 1:</a:t>
            </a:r>
            <a:endParaRPr>
              <a:latin typeface="Arial"/>
              <a:ea typeface="Arial"/>
              <a:cs typeface="Arial"/>
              <a:sym typeface="Arial"/>
            </a:endParaRPr>
          </a:p>
          <a:p>
            <a:pPr indent="0" lvl="0" marL="0" rtl="0" algn="l">
              <a:lnSpc>
                <a:spcPct val="90000"/>
              </a:lnSpc>
              <a:spcBef>
                <a:spcPts val="1000"/>
              </a:spcBef>
              <a:spcAft>
                <a:spcPts val="0"/>
              </a:spcAft>
              <a:buClr>
                <a:schemeClr val="lt1"/>
              </a:buClr>
              <a:buSzPct val="100000"/>
              <a:buNone/>
            </a:pPr>
            <a:r>
              <a:rPr i="0" lang="en-US">
                <a:latin typeface="Arial"/>
                <a:ea typeface="Arial"/>
                <a:cs typeface="Arial"/>
                <a:sym typeface="Arial"/>
              </a:rPr>
              <a:t>      A marketing company is interested in the </a:t>
            </a:r>
            <a:r>
              <a:rPr i="0" lang="en-US" u="none" strike="noStrike">
                <a:latin typeface="Arial"/>
                <a:ea typeface="Arial"/>
                <a:cs typeface="Arial"/>
                <a:sym typeface="Arial"/>
              </a:rPr>
              <a:t>proportion </a:t>
            </a:r>
            <a:r>
              <a:rPr i="0" lang="en-US">
                <a:latin typeface="Arial"/>
                <a:ea typeface="Arial"/>
                <a:cs typeface="Arial"/>
                <a:sym typeface="Arial"/>
              </a:rPr>
              <a:t>of people who will buy a particular product.</a:t>
            </a:r>
            <a:endParaRPr>
              <a:latin typeface="Arial"/>
              <a:ea typeface="Arial"/>
              <a:cs typeface="Arial"/>
              <a:sym typeface="Arial"/>
            </a:endParaRPr>
          </a:p>
          <a:p>
            <a:pPr indent="-240030" lvl="0" marL="228600" rtl="0" algn="l">
              <a:lnSpc>
                <a:spcPct val="90000"/>
              </a:lnSpc>
              <a:spcBef>
                <a:spcPts val="1000"/>
              </a:spcBef>
              <a:spcAft>
                <a:spcPts val="0"/>
              </a:spcAft>
              <a:buClr>
                <a:srgbClr val="AEABAB"/>
              </a:buClr>
              <a:buSzPct val="100000"/>
              <a:buChar char="•"/>
            </a:pPr>
            <a:r>
              <a:rPr b="1" lang="en-US">
                <a:solidFill>
                  <a:srgbClr val="AEABAB"/>
                </a:solidFill>
                <a:latin typeface="Arial"/>
                <a:ea typeface="Arial"/>
                <a:cs typeface="Arial"/>
                <a:sym typeface="Arial"/>
              </a:rPr>
              <a:t> Scenario 2:</a:t>
            </a:r>
            <a:endParaRPr>
              <a:latin typeface="Arial"/>
              <a:ea typeface="Arial"/>
              <a:cs typeface="Arial"/>
              <a:sym typeface="Arial"/>
            </a:endParaRPr>
          </a:p>
          <a:p>
            <a:pPr indent="0" lvl="0" marL="0" rtl="0" algn="l">
              <a:lnSpc>
                <a:spcPct val="90000"/>
              </a:lnSpc>
              <a:spcBef>
                <a:spcPts val="1000"/>
              </a:spcBef>
              <a:spcAft>
                <a:spcPts val="0"/>
              </a:spcAft>
              <a:buClr>
                <a:schemeClr val="lt1"/>
              </a:buClr>
              <a:buSzPct val="100000"/>
              <a:buNone/>
            </a:pPr>
            <a:r>
              <a:rPr i="0" lang="en-US">
                <a:latin typeface="Arial"/>
                <a:ea typeface="Arial"/>
                <a:cs typeface="Arial"/>
                <a:sym typeface="Arial"/>
              </a:rPr>
              <a:t> A Community College instructor is interested in the </a:t>
            </a:r>
            <a:r>
              <a:rPr i="0" lang="en-US" u="none" strike="noStrike">
                <a:latin typeface="Arial"/>
                <a:ea typeface="Arial"/>
                <a:cs typeface="Arial"/>
                <a:sym typeface="Arial"/>
              </a:rPr>
              <a:t>mean </a:t>
            </a:r>
            <a:r>
              <a:rPr i="0" lang="en-US">
                <a:latin typeface="Arial"/>
                <a:ea typeface="Arial"/>
                <a:cs typeface="Arial"/>
                <a:sym typeface="Arial"/>
              </a:rPr>
              <a:t>number of days math students are absent   from class during a quarter.</a:t>
            </a:r>
            <a:endParaRPr>
              <a:latin typeface="Arial"/>
              <a:ea typeface="Arial"/>
              <a:cs typeface="Arial"/>
              <a:sym typeface="Arial"/>
            </a:endParaRPr>
          </a:p>
          <a:p>
            <a:pPr indent="-240030" lvl="0" marL="228600" rtl="0" algn="l">
              <a:lnSpc>
                <a:spcPct val="90000"/>
              </a:lnSpc>
              <a:spcBef>
                <a:spcPts val="1000"/>
              </a:spcBef>
              <a:spcAft>
                <a:spcPts val="0"/>
              </a:spcAft>
              <a:buClr>
                <a:srgbClr val="AEABAB"/>
              </a:buClr>
              <a:buSzPct val="100000"/>
              <a:buChar char="•"/>
            </a:pPr>
            <a:r>
              <a:rPr lang="en-US">
                <a:solidFill>
                  <a:srgbClr val="AEABAB"/>
                </a:solidFill>
                <a:latin typeface="Arial"/>
                <a:ea typeface="Arial"/>
                <a:cs typeface="Arial"/>
                <a:sym typeface="Arial"/>
              </a:rPr>
              <a:t>Scenario 3:</a:t>
            </a:r>
            <a:endParaRPr>
              <a:latin typeface="Arial"/>
              <a:ea typeface="Arial"/>
              <a:cs typeface="Arial"/>
              <a:sym typeface="Arial"/>
            </a:endParaRPr>
          </a:p>
          <a:p>
            <a:pPr indent="0" lvl="0" marL="0" rtl="0" algn="l">
              <a:lnSpc>
                <a:spcPct val="90000"/>
              </a:lnSpc>
              <a:spcBef>
                <a:spcPts val="1000"/>
              </a:spcBef>
              <a:spcAft>
                <a:spcPts val="0"/>
              </a:spcAft>
              <a:buClr>
                <a:schemeClr val="lt1"/>
              </a:buClr>
              <a:buSzPct val="100000"/>
              <a:buNone/>
            </a:pPr>
            <a:r>
              <a:rPr i="0" lang="en-US">
                <a:latin typeface="Arial"/>
                <a:ea typeface="Arial"/>
                <a:cs typeface="Arial"/>
                <a:sym typeface="Arial"/>
              </a:rPr>
              <a:t> John requires an information about mechanical, orderly tasks, like checking the number of manual interventions required in a day to keep an assembly line functioning smoothly.</a:t>
            </a:r>
            <a:endParaRPr>
              <a:latin typeface="Arial"/>
              <a:ea typeface="Arial"/>
              <a:cs typeface="Arial"/>
              <a:sym typeface="Arial"/>
            </a:endParaRPr>
          </a:p>
          <a:p>
            <a:pPr indent="-240030" lvl="0" marL="228600" rtl="0" algn="l">
              <a:lnSpc>
                <a:spcPct val="90000"/>
              </a:lnSpc>
              <a:spcBef>
                <a:spcPts val="1000"/>
              </a:spcBef>
              <a:spcAft>
                <a:spcPts val="0"/>
              </a:spcAft>
              <a:buClr>
                <a:srgbClr val="AEABAB"/>
              </a:buClr>
              <a:buSzPct val="100000"/>
              <a:buChar char="•"/>
            </a:pPr>
            <a:r>
              <a:rPr lang="en-US">
                <a:solidFill>
                  <a:srgbClr val="AEABAB"/>
                </a:solidFill>
                <a:latin typeface="Arial"/>
                <a:ea typeface="Arial"/>
                <a:cs typeface="Arial"/>
                <a:sym typeface="Arial"/>
              </a:rPr>
              <a:t>Scenario 4:</a:t>
            </a:r>
            <a:endParaRPr>
              <a:latin typeface="Arial"/>
              <a:ea typeface="Arial"/>
              <a:cs typeface="Arial"/>
              <a:sym typeface="Arial"/>
            </a:endParaRPr>
          </a:p>
          <a:p>
            <a:pPr indent="0" lvl="0" marL="0" rtl="0" algn="l">
              <a:lnSpc>
                <a:spcPct val="90000"/>
              </a:lnSpc>
              <a:spcBef>
                <a:spcPts val="1000"/>
              </a:spcBef>
              <a:spcAft>
                <a:spcPts val="0"/>
              </a:spcAft>
              <a:buClr>
                <a:schemeClr val="lt1"/>
              </a:buClr>
              <a:buSzPct val="100000"/>
              <a:buNone/>
            </a:pPr>
            <a:r>
              <a:rPr b="1" lang="en-US">
                <a:latin typeface="Arial"/>
                <a:ea typeface="Arial"/>
                <a:cs typeface="Arial"/>
                <a:sym typeface="Arial"/>
              </a:rPr>
              <a:t>Sneha wants to launch her online store. She wants to run a quick analysis  through which she can decide on the type of online purchases made by users frequently.</a:t>
            </a:r>
            <a:endParaRPr b="1">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3"/>
          <p:cNvSpPr txBox="1"/>
          <p:nvPr>
            <p:ph type="title"/>
          </p:nvPr>
        </p:nvSpPr>
        <p:spPr>
          <a:xfrm>
            <a:off x="2720684" y="712324"/>
            <a:ext cx="7958331" cy="1077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How to gather and import data?</a:t>
            </a:r>
            <a:endParaRPr b="1" sz="4000"/>
          </a:p>
        </p:txBody>
      </p:sp>
      <p:grpSp>
        <p:nvGrpSpPr>
          <p:cNvPr id="362" name="Google Shape;362;p13"/>
          <p:cNvGrpSpPr/>
          <p:nvPr/>
        </p:nvGrpSpPr>
        <p:grpSpPr>
          <a:xfrm>
            <a:off x="2432597" y="2363056"/>
            <a:ext cx="7714696" cy="4076399"/>
            <a:chOff x="0" y="87115"/>
            <a:chExt cx="7714696" cy="4076399"/>
          </a:xfrm>
        </p:grpSpPr>
        <p:sp>
          <p:nvSpPr>
            <p:cNvPr id="363" name="Google Shape;363;p13"/>
            <p:cNvSpPr/>
            <p:nvPr/>
          </p:nvSpPr>
          <p:spPr>
            <a:xfrm>
              <a:off x="0" y="87115"/>
              <a:ext cx="7714696" cy="665979"/>
            </a:xfrm>
            <a:prstGeom prst="rect">
              <a:avLst/>
            </a:prstGeom>
            <a:gradFill>
              <a:gsLst>
                <a:gs pos="0">
                  <a:srgbClr val="FC8D73">
                    <a:alpha val="89803"/>
                  </a:srgbClr>
                </a:gs>
                <a:gs pos="50000">
                  <a:srgbClr val="FF7853">
                    <a:alpha val="89803"/>
                  </a:srgbClr>
                </a:gs>
                <a:gs pos="100000">
                  <a:srgbClr val="EC6440">
                    <a:alpha val="8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txBox="1"/>
            <p:nvPr/>
          </p:nvSpPr>
          <p:spPr>
            <a:xfrm>
              <a:off x="0" y="87115"/>
              <a:ext cx="7714696" cy="665979"/>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3600"/>
                <a:buFont typeface="Trebuchet MS"/>
                <a:buNone/>
              </a:pPr>
              <a:r>
                <a:rPr lang="en-US" sz="3600">
                  <a:solidFill>
                    <a:schemeClr val="lt1"/>
                  </a:solidFill>
                  <a:latin typeface="Trebuchet MS"/>
                  <a:ea typeface="Trebuchet MS"/>
                  <a:cs typeface="Trebuchet MS"/>
                  <a:sym typeface="Trebuchet MS"/>
                </a:rPr>
                <a:t>SQL Queries</a:t>
              </a:r>
              <a:endParaRPr sz="3600">
                <a:solidFill>
                  <a:schemeClr val="lt1"/>
                </a:solidFill>
                <a:latin typeface="Trebuchet MS"/>
                <a:ea typeface="Trebuchet MS"/>
                <a:cs typeface="Trebuchet MS"/>
                <a:sym typeface="Trebuchet MS"/>
              </a:endParaRPr>
            </a:p>
          </p:txBody>
        </p:sp>
        <p:sp>
          <p:nvSpPr>
            <p:cNvPr id="365" name="Google Shape;365;p13"/>
            <p:cNvSpPr/>
            <p:nvPr/>
          </p:nvSpPr>
          <p:spPr>
            <a:xfrm>
              <a:off x="0" y="744237"/>
              <a:ext cx="7714696" cy="665979"/>
            </a:xfrm>
            <a:prstGeom prst="rect">
              <a:avLst/>
            </a:prstGeom>
            <a:gradFill>
              <a:gsLst>
                <a:gs pos="0">
                  <a:srgbClr val="FC8D73">
                    <a:alpha val="81960"/>
                  </a:srgbClr>
                </a:gs>
                <a:gs pos="50000">
                  <a:srgbClr val="FF7853">
                    <a:alpha val="81960"/>
                  </a:srgbClr>
                </a:gs>
                <a:gs pos="100000">
                  <a:srgbClr val="EC6440">
                    <a:alpha val="8196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txBox="1"/>
            <p:nvPr/>
          </p:nvSpPr>
          <p:spPr>
            <a:xfrm>
              <a:off x="0" y="744237"/>
              <a:ext cx="7714696" cy="665979"/>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3600"/>
                <a:buFont typeface="Trebuchet MS"/>
                <a:buNone/>
              </a:pPr>
              <a:r>
                <a:rPr lang="en-US" sz="3600">
                  <a:solidFill>
                    <a:schemeClr val="lt1"/>
                  </a:solidFill>
                  <a:latin typeface="Trebuchet MS"/>
                  <a:ea typeface="Trebuchet MS"/>
                  <a:cs typeface="Trebuchet MS"/>
                  <a:sym typeface="Trebuchet MS"/>
                </a:rPr>
                <a:t>API</a:t>
              </a:r>
              <a:endParaRPr sz="3600">
                <a:solidFill>
                  <a:schemeClr val="lt1"/>
                </a:solidFill>
                <a:latin typeface="Trebuchet MS"/>
                <a:ea typeface="Trebuchet MS"/>
                <a:cs typeface="Trebuchet MS"/>
                <a:sym typeface="Trebuchet MS"/>
              </a:endParaRPr>
            </a:p>
          </p:txBody>
        </p:sp>
        <p:sp>
          <p:nvSpPr>
            <p:cNvPr id="367" name="Google Shape;367;p13"/>
            <p:cNvSpPr/>
            <p:nvPr/>
          </p:nvSpPr>
          <p:spPr>
            <a:xfrm>
              <a:off x="0" y="1399700"/>
              <a:ext cx="7714696" cy="665979"/>
            </a:xfrm>
            <a:prstGeom prst="rect">
              <a:avLst/>
            </a:prstGeom>
            <a:gradFill>
              <a:gsLst>
                <a:gs pos="0">
                  <a:srgbClr val="FC8D73">
                    <a:alpha val="74117"/>
                  </a:srgbClr>
                </a:gs>
                <a:gs pos="50000">
                  <a:srgbClr val="FF7853">
                    <a:alpha val="74117"/>
                  </a:srgbClr>
                </a:gs>
                <a:gs pos="100000">
                  <a:srgbClr val="EC6440">
                    <a:alpha val="74117"/>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txBox="1"/>
            <p:nvPr/>
          </p:nvSpPr>
          <p:spPr>
            <a:xfrm>
              <a:off x="0" y="1399700"/>
              <a:ext cx="7714696" cy="665979"/>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3600"/>
                <a:buFont typeface="Trebuchet MS"/>
                <a:buNone/>
              </a:pPr>
              <a:r>
                <a:rPr lang="en-US" sz="3600">
                  <a:solidFill>
                    <a:schemeClr val="lt1"/>
                  </a:solidFill>
                  <a:latin typeface="Trebuchet MS"/>
                  <a:ea typeface="Trebuchet MS"/>
                  <a:cs typeface="Trebuchet MS"/>
                  <a:sym typeface="Trebuchet MS"/>
                </a:rPr>
                <a:t>Web Scraping / Web Harvesting</a:t>
              </a:r>
              <a:endParaRPr sz="3600">
                <a:solidFill>
                  <a:schemeClr val="lt1"/>
                </a:solidFill>
                <a:latin typeface="Trebuchet MS"/>
                <a:ea typeface="Trebuchet MS"/>
                <a:cs typeface="Trebuchet MS"/>
                <a:sym typeface="Trebuchet MS"/>
              </a:endParaRPr>
            </a:p>
          </p:txBody>
        </p:sp>
        <p:sp>
          <p:nvSpPr>
            <p:cNvPr id="369" name="Google Shape;369;p13"/>
            <p:cNvSpPr/>
            <p:nvPr/>
          </p:nvSpPr>
          <p:spPr>
            <a:xfrm>
              <a:off x="0" y="2098978"/>
              <a:ext cx="7714696" cy="665979"/>
            </a:xfrm>
            <a:prstGeom prst="rect">
              <a:avLst/>
            </a:prstGeom>
            <a:gradFill>
              <a:gsLst>
                <a:gs pos="0">
                  <a:srgbClr val="FC8D73">
                    <a:alpha val="65882"/>
                  </a:srgbClr>
                </a:gs>
                <a:gs pos="50000">
                  <a:srgbClr val="FF7853">
                    <a:alpha val="65882"/>
                  </a:srgbClr>
                </a:gs>
                <a:gs pos="100000">
                  <a:srgbClr val="EC6440">
                    <a:alpha val="65882"/>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txBox="1"/>
            <p:nvPr/>
          </p:nvSpPr>
          <p:spPr>
            <a:xfrm>
              <a:off x="0" y="2098978"/>
              <a:ext cx="7714696" cy="665979"/>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3600"/>
                <a:buFont typeface="Trebuchet MS"/>
                <a:buNone/>
              </a:pPr>
              <a:r>
                <a:rPr lang="en-US" sz="3600">
                  <a:solidFill>
                    <a:schemeClr val="lt1"/>
                  </a:solidFill>
                  <a:latin typeface="Trebuchet MS"/>
                  <a:ea typeface="Trebuchet MS"/>
                  <a:cs typeface="Trebuchet MS"/>
                  <a:sym typeface="Trebuchet MS"/>
                </a:rPr>
                <a:t>Data Streams</a:t>
              </a:r>
              <a:endParaRPr sz="3600">
                <a:solidFill>
                  <a:schemeClr val="lt1"/>
                </a:solidFill>
                <a:latin typeface="Trebuchet MS"/>
                <a:ea typeface="Trebuchet MS"/>
                <a:cs typeface="Trebuchet MS"/>
                <a:sym typeface="Trebuchet MS"/>
              </a:endParaRPr>
            </a:p>
          </p:txBody>
        </p:sp>
        <p:sp>
          <p:nvSpPr>
            <p:cNvPr id="371" name="Google Shape;371;p13"/>
            <p:cNvSpPr/>
            <p:nvPr/>
          </p:nvSpPr>
          <p:spPr>
            <a:xfrm>
              <a:off x="0" y="2798257"/>
              <a:ext cx="7714696" cy="665979"/>
            </a:xfrm>
            <a:prstGeom prst="rect">
              <a:avLst/>
            </a:prstGeom>
            <a:gradFill>
              <a:gsLst>
                <a:gs pos="0">
                  <a:srgbClr val="FC8D73">
                    <a:alpha val="58039"/>
                  </a:srgbClr>
                </a:gs>
                <a:gs pos="50000">
                  <a:srgbClr val="FF7853">
                    <a:alpha val="58039"/>
                  </a:srgbClr>
                </a:gs>
                <a:gs pos="100000">
                  <a:srgbClr val="EC6440">
                    <a:alpha val="58039"/>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
            <p:cNvSpPr txBox="1"/>
            <p:nvPr/>
          </p:nvSpPr>
          <p:spPr>
            <a:xfrm>
              <a:off x="0" y="2798257"/>
              <a:ext cx="7714696" cy="665979"/>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3600"/>
                <a:buFont typeface="Trebuchet MS"/>
                <a:buNone/>
              </a:pPr>
              <a:r>
                <a:rPr lang="en-US" sz="3600">
                  <a:solidFill>
                    <a:schemeClr val="lt1"/>
                  </a:solidFill>
                  <a:latin typeface="Trebuchet MS"/>
                  <a:ea typeface="Trebuchet MS"/>
                  <a:cs typeface="Trebuchet MS"/>
                  <a:sym typeface="Trebuchet MS"/>
                </a:rPr>
                <a:t>Data exchanges</a:t>
              </a:r>
              <a:endParaRPr sz="3600">
                <a:solidFill>
                  <a:schemeClr val="lt1"/>
                </a:solidFill>
                <a:latin typeface="Trebuchet MS"/>
                <a:ea typeface="Trebuchet MS"/>
                <a:cs typeface="Trebuchet MS"/>
                <a:sym typeface="Trebuchet MS"/>
              </a:endParaRPr>
            </a:p>
          </p:txBody>
        </p:sp>
        <p:sp>
          <p:nvSpPr>
            <p:cNvPr id="373" name="Google Shape;373;p13"/>
            <p:cNvSpPr/>
            <p:nvPr/>
          </p:nvSpPr>
          <p:spPr>
            <a:xfrm>
              <a:off x="0" y="3497535"/>
              <a:ext cx="7714696" cy="665979"/>
            </a:xfrm>
            <a:prstGeom prst="rect">
              <a:avLst/>
            </a:prstGeom>
            <a:gradFill>
              <a:gsLst>
                <a:gs pos="0">
                  <a:srgbClr val="FC8D73">
                    <a:alpha val="49803"/>
                  </a:srgbClr>
                </a:gs>
                <a:gs pos="50000">
                  <a:srgbClr val="FF7853">
                    <a:alpha val="49803"/>
                  </a:srgbClr>
                </a:gs>
                <a:gs pos="100000">
                  <a:srgbClr val="EC6440">
                    <a:alpha val="4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txBox="1"/>
            <p:nvPr/>
          </p:nvSpPr>
          <p:spPr>
            <a:xfrm>
              <a:off x="0" y="3497535"/>
              <a:ext cx="7714696" cy="665979"/>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3600"/>
                <a:buFont typeface="Trebuchet MS"/>
                <a:buNone/>
              </a:pPr>
              <a:r>
                <a:rPr lang="en-US" sz="3600">
                  <a:solidFill>
                    <a:schemeClr val="lt1"/>
                  </a:solidFill>
                  <a:latin typeface="Trebuchet MS"/>
                  <a:ea typeface="Trebuchet MS"/>
                  <a:cs typeface="Trebuchet MS"/>
                  <a:sym typeface="Trebuchet MS"/>
                </a:rPr>
                <a:t>Other </a:t>
              </a:r>
              <a:endParaRPr sz="3600">
                <a:solidFill>
                  <a:schemeClr val="lt1"/>
                </a:solidFill>
                <a:latin typeface="Trebuchet MS"/>
                <a:ea typeface="Trebuchet MS"/>
                <a:cs typeface="Trebuchet MS"/>
                <a:sym typeface="Trebuchet M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4"/>
          <p:cNvSpPr txBox="1"/>
          <p:nvPr>
            <p:ph type="title"/>
          </p:nvPr>
        </p:nvSpPr>
        <p:spPr>
          <a:xfrm>
            <a:off x="6302458" y="703061"/>
            <a:ext cx="7958331" cy="1077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Import Data</a:t>
            </a:r>
            <a:endParaRPr b="1" sz="4000"/>
          </a:p>
        </p:txBody>
      </p:sp>
      <p:sp>
        <p:nvSpPr>
          <p:cNvPr id="381" name="Google Shape;381;p14"/>
          <p:cNvSpPr txBox="1"/>
          <p:nvPr>
            <p:ph idx="1" type="body"/>
          </p:nvPr>
        </p:nvSpPr>
        <p:spPr>
          <a:xfrm>
            <a:off x="7083846" y="2052116"/>
            <a:ext cx="4571999" cy="399782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t>Structured data can be stored in relational databases with well defines schemas</a:t>
            </a:r>
            <a:endParaRPr/>
          </a:p>
          <a:p>
            <a:pPr indent="0" lvl="0" marL="0" rtl="0" algn="l">
              <a:lnSpc>
                <a:spcPct val="90000"/>
              </a:lnSpc>
              <a:spcBef>
                <a:spcPts val="1000"/>
              </a:spcBef>
              <a:spcAft>
                <a:spcPts val="0"/>
              </a:spcAft>
              <a:buClr>
                <a:schemeClr val="lt1"/>
              </a:buClr>
              <a:buSzPts val="2400"/>
              <a:buNone/>
            </a:pPr>
            <a:r>
              <a:rPr lang="en-US"/>
              <a:t>Semi Structured data can be stored in noSQL clusters</a:t>
            </a:r>
            <a:endParaRPr/>
          </a:p>
          <a:p>
            <a:pPr indent="0" lvl="0" marL="0" rtl="0" algn="l">
              <a:lnSpc>
                <a:spcPct val="90000"/>
              </a:lnSpc>
              <a:spcBef>
                <a:spcPts val="1000"/>
              </a:spcBef>
              <a:spcAft>
                <a:spcPts val="0"/>
              </a:spcAft>
              <a:buClr>
                <a:schemeClr val="lt1"/>
              </a:buClr>
              <a:buSzPts val="2400"/>
              <a:buNone/>
            </a:pPr>
            <a:r>
              <a:rPr lang="en-US"/>
              <a:t>Unstructured data can be stored in noSQL databases or datalakes.</a:t>
            </a:r>
            <a:endParaRPr/>
          </a:p>
        </p:txBody>
      </p:sp>
      <p:pic>
        <p:nvPicPr>
          <p:cNvPr descr="A chart comparing Structured, Semi-Structured, and Unstructured data." id="382" name="Google Shape;382;p14"/>
          <p:cNvPicPr preferRelativeResize="0"/>
          <p:nvPr/>
        </p:nvPicPr>
        <p:blipFill rotWithShape="1">
          <a:blip r:embed="rId3">
            <a:alphaModFix/>
          </a:blip>
          <a:srcRect b="0" l="0" r="0" t="0"/>
          <a:stretch/>
        </p:blipFill>
        <p:spPr>
          <a:xfrm>
            <a:off x="279573" y="2052116"/>
            <a:ext cx="5816427" cy="4805884"/>
          </a:xfrm>
          <a:prstGeom prst="roundRect">
            <a:avLst>
              <a:gd fmla="val 11111" name="adj"/>
            </a:avLst>
          </a:prstGeom>
          <a:noFill/>
          <a:ln cap="rnd" cmpd="sng" w="190500">
            <a:solidFill>
              <a:srgbClr val="C8C6BD"/>
            </a:solidFill>
            <a:prstDash val="solid"/>
            <a:round/>
            <a:headEnd len="sm" w="sm" type="none"/>
            <a:tailEnd len="sm" w="sm" type="none"/>
          </a:ln>
          <a:effectLst>
            <a:outerShdw blurRad="101600" rotWithShape="0" algn="tl" dir="7200000" dist="50800">
              <a:srgbClr val="000000">
                <a:alpha val="4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5"/>
          <p:cNvSpPr txBox="1"/>
          <p:nvPr>
            <p:ph idx="1" type="body"/>
          </p:nvPr>
        </p:nvSpPr>
        <p:spPr>
          <a:xfrm>
            <a:off x="5346853" y="936267"/>
            <a:ext cx="5328492" cy="192811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None/>
            </a:pPr>
            <a:r>
              <a:rPr b="1" lang="en-US" sz="6000"/>
              <a:t>  </a:t>
            </a:r>
            <a:r>
              <a:rPr b="1" lang="en-US" sz="4000"/>
              <a:t>DATA WRANGLING</a:t>
            </a:r>
            <a:endParaRPr b="1" sz="4000"/>
          </a:p>
        </p:txBody>
      </p:sp>
      <p:pic>
        <p:nvPicPr>
          <p:cNvPr id="388" name="Google Shape;388;p15"/>
          <p:cNvPicPr preferRelativeResize="0"/>
          <p:nvPr/>
        </p:nvPicPr>
        <p:blipFill rotWithShape="1">
          <a:blip r:embed="rId3">
            <a:alphaModFix/>
          </a:blip>
          <a:srcRect b="0" l="0" r="-882" t="27716"/>
          <a:stretch/>
        </p:blipFill>
        <p:spPr>
          <a:xfrm>
            <a:off x="2717493" y="3517134"/>
            <a:ext cx="6944299" cy="3032558"/>
          </a:xfrm>
          <a:prstGeom prst="ellipse">
            <a:avLst/>
          </a:prstGeom>
          <a:solidFill>
            <a:schemeClr val="dk1"/>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6"/>
          <p:cNvSpPr txBox="1"/>
          <p:nvPr>
            <p:ph idx="1" type="body"/>
          </p:nvPr>
        </p:nvSpPr>
        <p:spPr>
          <a:xfrm>
            <a:off x="1196520" y="2283470"/>
            <a:ext cx="9027778" cy="399782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i="0" lang="en-US">
                <a:latin typeface="Arial"/>
                <a:ea typeface="Arial"/>
                <a:cs typeface="Arial"/>
                <a:sym typeface="Arial"/>
              </a:rPr>
              <a:t>Data wrangling</a:t>
            </a:r>
            <a:r>
              <a:rPr b="0" i="0" lang="en-US">
                <a:latin typeface="Arial"/>
                <a:ea typeface="Arial"/>
                <a:cs typeface="Arial"/>
                <a:sym typeface="Arial"/>
              </a:rPr>
              <a:t>, sometimes referred to as </a:t>
            </a:r>
            <a:r>
              <a:rPr b="1" i="0" lang="en-US">
                <a:latin typeface="Arial"/>
                <a:ea typeface="Arial"/>
                <a:cs typeface="Arial"/>
                <a:sym typeface="Arial"/>
              </a:rPr>
              <a:t>data munging</a:t>
            </a:r>
            <a:r>
              <a:rPr b="0" i="0" lang="en-US">
                <a:latin typeface="Arial"/>
                <a:ea typeface="Arial"/>
                <a:cs typeface="Arial"/>
                <a:sym typeface="Arial"/>
              </a:rPr>
              <a:t>, is the process of transforming and </a:t>
            </a:r>
            <a:r>
              <a:rPr lang="en-US">
                <a:latin typeface="Arial"/>
                <a:ea typeface="Arial"/>
                <a:cs typeface="Arial"/>
                <a:sym typeface="Arial"/>
              </a:rPr>
              <a:t>mapping data</a:t>
            </a:r>
            <a:r>
              <a:rPr b="0" i="0" lang="en-US">
                <a:latin typeface="Arial"/>
                <a:ea typeface="Arial"/>
                <a:cs typeface="Arial"/>
                <a:sym typeface="Arial"/>
              </a:rPr>
              <a:t> from one "</a:t>
            </a:r>
            <a:r>
              <a:rPr lang="en-US">
                <a:latin typeface="Arial"/>
                <a:ea typeface="Arial"/>
                <a:cs typeface="Arial"/>
                <a:sym typeface="Arial"/>
              </a:rPr>
              <a:t>raw” </a:t>
            </a:r>
            <a:r>
              <a:rPr b="0" i="0" lang="en-US">
                <a:latin typeface="Arial"/>
                <a:ea typeface="Arial"/>
                <a:cs typeface="Arial"/>
                <a:sym typeface="Arial"/>
              </a:rPr>
              <a:t>data form into another </a:t>
            </a:r>
            <a:r>
              <a:rPr lang="en-US">
                <a:latin typeface="Arial"/>
                <a:ea typeface="Arial"/>
                <a:cs typeface="Arial"/>
                <a:sym typeface="Arial"/>
              </a:rPr>
              <a:t>format </a:t>
            </a:r>
            <a:r>
              <a:rPr b="0" i="0" lang="en-US">
                <a:latin typeface="Arial"/>
                <a:ea typeface="Arial"/>
                <a:cs typeface="Arial"/>
                <a:sym typeface="Arial"/>
              </a:rPr>
              <a:t>with the intent of making it more appropriate and valuable for a variety of downstream purposes such as analytics. The goal of data wrangling is to assure quality and useful data.</a:t>
            </a:r>
            <a:endParaRPr/>
          </a:p>
          <a:p>
            <a:pPr indent="0" lvl="0" marL="0" rtl="0" algn="l">
              <a:lnSpc>
                <a:spcPct val="90000"/>
              </a:lnSpc>
              <a:spcBef>
                <a:spcPts val="1000"/>
              </a:spcBef>
              <a:spcAft>
                <a:spcPts val="0"/>
              </a:spcAft>
              <a:buClr>
                <a:schemeClr val="lt1"/>
              </a:buClr>
              <a:buSzPts val="2400"/>
              <a:buNone/>
            </a:pPr>
            <a:r>
              <a:rPr lang="en-US"/>
              <a:t>It is a 4-step process that involves—Discovery, Transformation, Validation, and Publishing.</a:t>
            </a:r>
            <a:endParaRPr/>
          </a:p>
        </p:txBody>
      </p:sp>
      <p:sp>
        <p:nvSpPr>
          <p:cNvPr id="395" name="Google Shape;395;p16"/>
          <p:cNvSpPr txBox="1"/>
          <p:nvPr/>
        </p:nvSpPr>
        <p:spPr>
          <a:xfrm>
            <a:off x="1196520" y="914400"/>
            <a:ext cx="75949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rebuchet MS"/>
                <a:ea typeface="Trebuchet MS"/>
                <a:cs typeface="Trebuchet MS"/>
                <a:sym typeface="Trebuchet MS"/>
              </a:rPr>
              <a:t>What is Data Wrangling?</a:t>
            </a:r>
            <a:endParaRPr b="1" sz="4000">
              <a:solidFill>
                <a:schemeClr val="lt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7"/>
          <p:cNvSpPr txBox="1"/>
          <p:nvPr>
            <p:ph type="title"/>
          </p:nvPr>
        </p:nvSpPr>
        <p:spPr>
          <a:xfrm>
            <a:off x="3151634" y="664837"/>
            <a:ext cx="7958331" cy="1077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The Data Wrangling Process</a:t>
            </a:r>
            <a:endParaRPr b="1" sz="4000"/>
          </a:p>
        </p:txBody>
      </p:sp>
      <p:grpSp>
        <p:nvGrpSpPr>
          <p:cNvPr id="402" name="Google Shape;402;p17"/>
          <p:cNvGrpSpPr/>
          <p:nvPr/>
        </p:nvGrpSpPr>
        <p:grpSpPr>
          <a:xfrm>
            <a:off x="1233890" y="2159306"/>
            <a:ext cx="9335685" cy="4337668"/>
            <a:chOff x="1" y="0"/>
            <a:chExt cx="9335685" cy="4337668"/>
          </a:xfrm>
        </p:grpSpPr>
        <p:sp>
          <p:nvSpPr>
            <p:cNvPr id="403" name="Google Shape;403;p17"/>
            <p:cNvSpPr/>
            <p:nvPr/>
          </p:nvSpPr>
          <p:spPr>
            <a:xfrm rot="5400000">
              <a:off x="-179130" y="182107"/>
              <a:ext cx="1194205" cy="835944"/>
            </a:xfrm>
            <a:prstGeom prst="chevron">
              <a:avLst>
                <a:gd fmla="val 50000" name="adj"/>
              </a:avLst>
            </a:prstGeom>
            <a:solidFill>
              <a:srgbClr val="EF9413"/>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4" name="Google Shape;404;p17"/>
            <p:cNvSpPr txBox="1"/>
            <p:nvPr/>
          </p:nvSpPr>
          <p:spPr>
            <a:xfrm>
              <a:off x="1" y="420948"/>
              <a:ext cx="835944" cy="358261"/>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lt1"/>
                </a:buClr>
                <a:buSzPts val="2400"/>
                <a:buFont typeface="Trebuchet MS"/>
                <a:buNone/>
              </a:pPr>
              <a:r>
                <a:rPr b="1" lang="en-US" sz="2400">
                  <a:solidFill>
                    <a:schemeClr val="dk1"/>
                  </a:solidFill>
                  <a:latin typeface="Trebuchet MS"/>
                  <a:ea typeface="Trebuchet MS"/>
                  <a:cs typeface="Trebuchet MS"/>
                  <a:sym typeface="Trebuchet MS"/>
                </a:rPr>
                <a:t>1</a:t>
              </a:r>
              <a:endParaRPr b="1" sz="2400">
                <a:solidFill>
                  <a:schemeClr val="dk1"/>
                </a:solidFill>
                <a:latin typeface="Trebuchet MS"/>
                <a:ea typeface="Trebuchet MS"/>
                <a:cs typeface="Trebuchet MS"/>
                <a:sym typeface="Trebuchet MS"/>
              </a:endParaRPr>
            </a:p>
          </p:txBody>
        </p:sp>
        <p:sp>
          <p:nvSpPr>
            <p:cNvPr id="405" name="Google Shape;405;p17"/>
            <p:cNvSpPr/>
            <p:nvPr/>
          </p:nvSpPr>
          <p:spPr>
            <a:xfrm rot="5400000">
              <a:off x="4583971" y="-3861754"/>
              <a:ext cx="776233" cy="8499741"/>
            </a:xfrm>
            <a:prstGeom prst="round2SameRect">
              <a:avLst>
                <a:gd fmla="val 16667" name="adj1"/>
                <a:gd fmla="val 0" name="adj2"/>
              </a:avLst>
            </a:prstGeom>
            <a:solidFill>
              <a:schemeClr val="lt1">
                <a:alpha val="89803"/>
              </a:schemeClr>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6" name="Google Shape;406;p17"/>
            <p:cNvSpPr txBox="1"/>
            <p:nvPr/>
          </p:nvSpPr>
          <p:spPr>
            <a:xfrm>
              <a:off x="722218" y="37892"/>
              <a:ext cx="8461848" cy="700447"/>
            </a:xfrm>
            <a:prstGeom prst="rect">
              <a:avLst/>
            </a:prstGeom>
            <a:noFill/>
            <a:ln>
              <a:noFill/>
            </a:ln>
          </p:spPr>
          <p:txBody>
            <a:bodyPr anchorCtr="0" anchor="ctr" bIns="22850" lIns="256025" spcFirstLastPara="1" rIns="22850" wrap="square" tIns="22850">
              <a:noAutofit/>
            </a:bodyPr>
            <a:lstStyle/>
            <a:p>
              <a:pPr indent="-285750" lvl="1" marL="285750" marR="0" rtl="0" algn="l">
                <a:lnSpc>
                  <a:spcPct val="90000"/>
                </a:lnSpc>
                <a:spcBef>
                  <a:spcPts val="0"/>
                </a:spcBef>
                <a:spcAft>
                  <a:spcPts val="0"/>
                </a:spcAft>
                <a:buClr>
                  <a:schemeClr val="dk1"/>
                </a:buClr>
                <a:buSzPts val="3600"/>
                <a:buFont typeface="Trebuchet MS"/>
                <a:buChar char="•"/>
              </a:pPr>
              <a:r>
                <a:rPr b="0" i="0" lang="en-US" sz="3600" u="none" cap="none" strike="noStrike">
                  <a:solidFill>
                    <a:schemeClr val="dk1"/>
                  </a:solidFill>
                  <a:latin typeface="Trebuchet MS"/>
                  <a:ea typeface="Trebuchet MS"/>
                  <a:cs typeface="Trebuchet MS"/>
                  <a:sym typeface="Trebuchet MS"/>
                </a:rPr>
                <a:t>Discovery</a:t>
              </a:r>
              <a:endParaRPr b="0" i="0" sz="3600" u="none" cap="none" strike="noStrike">
                <a:solidFill>
                  <a:schemeClr val="dk1"/>
                </a:solidFill>
                <a:latin typeface="Trebuchet MS"/>
                <a:ea typeface="Trebuchet MS"/>
                <a:cs typeface="Trebuchet MS"/>
                <a:sym typeface="Trebuchet MS"/>
              </a:endParaRPr>
            </a:p>
          </p:txBody>
        </p:sp>
        <p:sp>
          <p:nvSpPr>
            <p:cNvPr id="407" name="Google Shape;407;p17"/>
            <p:cNvSpPr/>
            <p:nvPr/>
          </p:nvSpPr>
          <p:spPr>
            <a:xfrm rot="5400000">
              <a:off x="-179130" y="1228936"/>
              <a:ext cx="1194205" cy="835944"/>
            </a:xfrm>
            <a:prstGeom prst="chevron">
              <a:avLst>
                <a:gd fmla="val 50000" name="adj"/>
              </a:avLst>
            </a:prstGeom>
            <a:solidFill>
              <a:srgbClr val="EF9413"/>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8" name="Google Shape;408;p17"/>
            <p:cNvSpPr txBox="1"/>
            <p:nvPr/>
          </p:nvSpPr>
          <p:spPr>
            <a:xfrm>
              <a:off x="1" y="1467777"/>
              <a:ext cx="835944" cy="358261"/>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Trebuchet MS"/>
                <a:buNone/>
              </a:pPr>
              <a:r>
                <a:rPr b="1" lang="en-US" sz="2000">
                  <a:solidFill>
                    <a:schemeClr val="dk1"/>
                  </a:solidFill>
                  <a:latin typeface="Trebuchet MS"/>
                  <a:ea typeface="Trebuchet MS"/>
                  <a:cs typeface="Trebuchet MS"/>
                  <a:sym typeface="Trebuchet MS"/>
                </a:rPr>
                <a:t>2</a:t>
              </a:r>
              <a:endParaRPr b="1" sz="2000">
                <a:solidFill>
                  <a:schemeClr val="dk1"/>
                </a:solidFill>
                <a:latin typeface="Trebuchet MS"/>
                <a:ea typeface="Trebuchet MS"/>
                <a:cs typeface="Trebuchet MS"/>
                <a:sym typeface="Trebuchet MS"/>
              </a:endParaRPr>
            </a:p>
          </p:txBody>
        </p:sp>
        <p:sp>
          <p:nvSpPr>
            <p:cNvPr id="409" name="Google Shape;409;p17"/>
            <p:cNvSpPr/>
            <p:nvPr/>
          </p:nvSpPr>
          <p:spPr>
            <a:xfrm rot="5400000">
              <a:off x="4697698" y="-2811948"/>
              <a:ext cx="776233" cy="8499741"/>
            </a:xfrm>
            <a:prstGeom prst="round2SameRect">
              <a:avLst>
                <a:gd fmla="val 16667" name="adj1"/>
                <a:gd fmla="val 0" name="adj2"/>
              </a:avLst>
            </a:prstGeom>
            <a:solidFill>
              <a:schemeClr val="lt1">
                <a:alpha val="89803"/>
              </a:schemeClr>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0" name="Google Shape;410;p17"/>
            <p:cNvSpPr txBox="1"/>
            <p:nvPr/>
          </p:nvSpPr>
          <p:spPr>
            <a:xfrm>
              <a:off x="835945" y="1087698"/>
              <a:ext cx="8461848" cy="700447"/>
            </a:xfrm>
            <a:prstGeom prst="rect">
              <a:avLst/>
            </a:prstGeom>
            <a:noFill/>
            <a:ln>
              <a:noFill/>
            </a:ln>
          </p:spPr>
          <p:txBody>
            <a:bodyPr anchorCtr="0" anchor="ctr" bIns="22850" lIns="256025" spcFirstLastPara="1" rIns="22850" wrap="square" tIns="22850">
              <a:noAutofit/>
            </a:bodyPr>
            <a:lstStyle/>
            <a:p>
              <a:pPr indent="-285750" lvl="1" marL="285750" marR="0" rtl="0" algn="l">
                <a:lnSpc>
                  <a:spcPct val="90000"/>
                </a:lnSpc>
                <a:spcBef>
                  <a:spcPts val="0"/>
                </a:spcBef>
                <a:spcAft>
                  <a:spcPts val="0"/>
                </a:spcAft>
                <a:buClr>
                  <a:schemeClr val="dk1"/>
                </a:buClr>
                <a:buSzPts val="3600"/>
                <a:buFont typeface="Trebuchet MS"/>
                <a:buChar char="•"/>
              </a:pPr>
              <a:r>
                <a:rPr b="0" i="0" lang="en-US" sz="3600" u="none" cap="none" strike="noStrike">
                  <a:solidFill>
                    <a:schemeClr val="dk1"/>
                  </a:solidFill>
                  <a:latin typeface="Trebuchet MS"/>
                  <a:ea typeface="Trebuchet MS"/>
                  <a:cs typeface="Trebuchet MS"/>
                  <a:sym typeface="Trebuchet MS"/>
                </a:rPr>
                <a:t>Transformation</a:t>
              </a:r>
              <a:endParaRPr b="0" i="0" sz="3600" u="none" cap="none" strike="noStrike">
                <a:solidFill>
                  <a:schemeClr val="dk1"/>
                </a:solidFill>
                <a:latin typeface="Trebuchet MS"/>
                <a:ea typeface="Trebuchet MS"/>
                <a:cs typeface="Trebuchet MS"/>
                <a:sym typeface="Trebuchet MS"/>
              </a:endParaRPr>
            </a:p>
          </p:txBody>
        </p:sp>
        <p:sp>
          <p:nvSpPr>
            <p:cNvPr id="411" name="Google Shape;411;p17"/>
            <p:cNvSpPr/>
            <p:nvPr/>
          </p:nvSpPr>
          <p:spPr>
            <a:xfrm rot="5400000">
              <a:off x="-155080" y="2291803"/>
              <a:ext cx="1194205" cy="835944"/>
            </a:xfrm>
            <a:prstGeom prst="chevron">
              <a:avLst>
                <a:gd fmla="val 50000" name="adj"/>
              </a:avLst>
            </a:prstGeom>
            <a:solidFill>
              <a:srgbClr val="EF9413"/>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2" name="Google Shape;412;p17"/>
            <p:cNvSpPr txBox="1"/>
            <p:nvPr/>
          </p:nvSpPr>
          <p:spPr>
            <a:xfrm>
              <a:off x="24051" y="2530644"/>
              <a:ext cx="835944" cy="358261"/>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Trebuchet MS"/>
                <a:buNone/>
              </a:pPr>
              <a:r>
                <a:rPr b="1" lang="en-US" sz="2000">
                  <a:solidFill>
                    <a:schemeClr val="dk1"/>
                  </a:solidFill>
                  <a:latin typeface="Trebuchet MS"/>
                  <a:ea typeface="Trebuchet MS"/>
                  <a:cs typeface="Trebuchet MS"/>
                  <a:sym typeface="Trebuchet MS"/>
                </a:rPr>
                <a:t>3</a:t>
              </a:r>
              <a:endParaRPr b="1" sz="2000">
                <a:solidFill>
                  <a:schemeClr val="dk1"/>
                </a:solidFill>
                <a:latin typeface="Trebuchet MS"/>
                <a:ea typeface="Trebuchet MS"/>
                <a:cs typeface="Trebuchet MS"/>
                <a:sym typeface="Trebuchet MS"/>
              </a:endParaRPr>
            </a:p>
          </p:txBody>
        </p:sp>
        <p:sp>
          <p:nvSpPr>
            <p:cNvPr id="413" name="Google Shape;413;p17"/>
            <p:cNvSpPr/>
            <p:nvPr/>
          </p:nvSpPr>
          <p:spPr>
            <a:xfrm rot="5400000">
              <a:off x="4697698" y="-1765119"/>
              <a:ext cx="776233" cy="8499741"/>
            </a:xfrm>
            <a:prstGeom prst="round2SameRect">
              <a:avLst>
                <a:gd fmla="val 16667" name="adj1"/>
                <a:gd fmla="val 0" name="adj2"/>
              </a:avLst>
            </a:prstGeom>
            <a:solidFill>
              <a:schemeClr val="lt1">
                <a:alpha val="89803"/>
              </a:schemeClr>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17"/>
            <p:cNvSpPr txBox="1"/>
            <p:nvPr/>
          </p:nvSpPr>
          <p:spPr>
            <a:xfrm>
              <a:off x="835945" y="2134527"/>
              <a:ext cx="8461848" cy="700447"/>
            </a:xfrm>
            <a:prstGeom prst="rect">
              <a:avLst/>
            </a:prstGeom>
            <a:noFill/>
            <a:ln>
              <a:noFill/>
            </a:ln>
          </p:spPr>
          <p:txBody>
            <a:bodyPr anchorCtr="0" anchor="ctr" bIns="22850" lIns="256025" spcFirstLastPara="1" rIns="22850" wrap="square" tIns="22850">
              <a:noAutofit/>
            </a:bodyPr>
            <a:lstStyle/>
            <a:p>
              <a:pPr indent="-285750" lvl="1" marL="285750" marR="0" rtl="0" algn="l">
                <a:lnSpc>
                  <a:spcPct val="90000"/>
                </a:lnSpc>
                <a:spcBef>
                  <a:spcPts val="0"/>
                </a:spcBef>
                <a:spcAft>
                  <a:spcPts val="0"/>
                </a:spcAft>
                <a:buClr>
                  <a:schemeClr val="dk1"/>
                </a:buClr>
                <a:buSzPts val="3600"/>
                <a:buFont typeface="Trebuchet MS"/>
                <a:buChar char="•"/>
              </a:pPr>
              <a:r>
                <a:rPr b="0" i="0" lang="en-US" sz="3600" u="none" cap="none" strike="noStrike">
                  <a:solidFill>
                    <a:schemeClr val="dk1"/>
                  </a:solidFill>
                  <a:latin typeface="Trebuchet MS"/>
                  <a:ea typeface="Trebuchet MS"/>
                  <a:cs typeface="Trebuchet MS"/>
                  <a:sym typeface="Trebuchet MS"/>
                </a:rPr>
                <a:t>Validation				</a:t>
              </a:r>
              <a:endParaRPr b="0" i="0" sz="3600" u="none" cap="none" strike="noStrike">
                <a:solidFill>
                  <a:schemeClr val="dk1"/>
                </a:solidFill>
                <a:latin typeface="Trebuchet MS"/>
                <a:ea typeface="Trebuchet MS"/>
                <a:cs typeface="Trebuchet MS"/>
                <a:sym typeface="Trebuchet MS"/>
              </a:endParaRPr>
            </a:p>
          </p:txBody>
        </p:sp>
        <p:sp>
          <p:nvSpPr>
            <p:cNvPr id="415" name="Google Shape;415;p17"/>
            <p:cNvSpPr/>
            <p:nvPr/>
          </p:nvSpPr>
          <p:spPr>
            <a:xfrm rot="5400000">
              <a:off x="-179130" y="3322593"/>
              <a:ext cx="1194205" cy="835944"/>
            </a:xfrm>
            <a:prstGeom prst="chevron">
              <a:avLst>
                <a:gd fmla="val 50000" name="adj"/>
              </a:avLst>
            </a:prstGeom>
            <a:solidFill>
              <a:srgbClr val="EF9413"/>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6" name="Google Shape;416;p17"/>
            <p:cNvSpPr txBox="1"/>
            <p:nvPr/>
          </p:nvSpPr>
          <p:spPr>
            <a:xfrm>
              <a:off x="1" y="3561434"/>
              <a:ext cx="835944" cy="358261"/>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Trebuchet MS"/>
                <a:buNone/>
              </a:pPr>
              <a:r>
                <a:rPr lang="en-US" sz="2000">
                  <a:solidFill>
                    <a:schemeClr val="dk1"/>
                  </a:solidFill>
                  <a:latin typeface="Trebuchet MS"/>
                  <a:ea typeface="Trebuchet MS"/>
                  <a:cs typeface="Trebuchet MS"/>
                  <a:sym typeface="Trebuchet MS"/>
                </a:rPr>
                <a:t>            </a:t>
              </a:r>
              <a:endParaRPr>
                <a:solidFill>
                  <a:schemeClr val="dk1"/>
                </a:solidFill>
              </a:endParaRPr>
            </a:p>
            <a:p>
              <a:pPr indent="0" lvl="0" marL="0" marR="0" rtl="0" algn="ctr">
                <a:lnSpc>
                  <a:spcPct val="90000"/>
                </a:lnSpc>
                <a:spcBef>
                  <a:spcPts val="700"/>
                </a:spcBef>
                <a:spcAft>
                  <a:spcPts val="0"/>
                </a:spcAft>
                <a:buClr>
                  <a:schemeClr val="lt1"/>
                </a:buClr>
                <a:buSzPts val="2000"/>
                <a:buFont typeface="Trebuchet MS"/>
                <a:buNone/>
              </a:pPr>
              <a:r>
                <a:rPr lang="en-US" sz="2000">
                  <a:solidFill>
                    <a:schemeClr val="dk1"/>
                  </a:solidFill>
                  <a:latin typeface="Trebuchet MS"/>
                  <a:ea typeface="Trebuchet MS"/>
                  <a:cs typeface="Trebuchet MS"/>
                  <a:sym typeface="Trebuchet MS"/>
                </a:rPr>
                <a:t>     4			</a:t>
              </a:r>
              <a:endParaRPr sz="2000">
                <a:solidFill>
                  <a:schemeClr val="dk1"/>
                </a:solidFill>
                <a:latin typeface="Trebuchet MS"/>
                <a:ea typeface="Trebuchet MS"/>
                <a:cs typeface="Trebuchet MS"/>
                <a:sym typeface="Trebuchet MS"/>
              </a:endParaRPr>
            </a:p>
          </p:txBody>
        </p:sp>
        <p:sp>
          <p:nvSpPr>
            <p:cNvPr id="417" name="Google Shape;417;p17"/>
            <p:cNvSpPr/>
            <p:nvPr/>
          </p:nvSpPr>
          <p:spPr>
            <a:xfrm rot="5400000">
              <a:off x="4697494" y="-718086"/>
              <a:ext cx="776641" cy="8499741"/>
            </a:xfrm>
            <a:prstGeom prst="round2SameRect">
              <a:avLst>
                <a:gd fmla="val 16667" name="adj1"/>
                <a:gd fmla="val 0" name="adj2"/>
              </a:avLst>
            </a:prstGeom>
            <a:solidFill>
              <a:schemeClr val="lt1">
                <a:alpha val="89803"/>
              </a:schemeClr>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17"/>
            <p:cNvSpPr txBox="1"/>
            <p:nvPr/>
          </p:nvSpPr>
          <p:spPr>
            <a:xfrm>
              <a:off x="835944" y="3181376"/>
              <a:ext cx="8461829" cy="700817"/>
            </a:xfrm>
            <a:prstGeom prst="rect">
              <a:avLst/>
            </a:prstGeom>
            <a:noFill/>
            <a:ln>
              <a:noFill/>
            </a:ln>
          </p:spPr>
          <p:txBody>
            <a:bodyPr anchorCtr="0" anchor="ctr" bIns="22850" lIns="256025" spcFirstLastPara="1" rIns="22850" wrap="square" tIns="22850">
              <a:noAutofit/>
            </a:bodyPr>
            <a:lstStyle/>
            <a:p>
              <a:pPr indent="-285750" lvl="1" marL="285750" marR="0" rtl="0" algn="l">
                <a:lnSpc>
                  <a:spcPct val="90000"/>
                </a:lnSpc>
                <a:spcBef>
                  <a:spcPts val="0"/>
                </a:spcBef>
                <a:spcAft>
                  <a:spcPts val="0"/>
                </a:spcAft>
                <a:buClr>
                  <a:schemeClr val="dk1"/>
                </a:buClr>
                <a:buSzPts val="3600"/>
                <a:buFont typeface="Trebuchet MS"/>
                <a:buChar char="•"/>
              </a:pPr>
              <a:r>
                <a:rPr b="0" i="0" lang="en-US" sz="3600" u="none" cap="none" strike="noStrike">
                  <a:solidFill>
                    <a:schemeClr val="dk1"/>
                  </a:solidFill>
                  <a:highlight>
                    <a:srgbClr val="FF9900"/>
                  </a:highlight>
                  <a:latin typeface="Trebuchet MS"/>
                  <a:ea typeface="Trebuchet MS"/>
                  <a:cs typeface="Trebuchet MS"/>
                  <a:sym typeface="Trebuchet MS"/>
                </a:rPr>
                <a:t>Publishing</a:t>
              </a:r>
              <a:endParaRPr b="0" i="0" sz="3600" u="none" cap="none" strike="noStrike">
                <a:solidFill>
                  <a:schemeClr val="dk1"/>
                </a:solidFill>
                <a:highlight>
                  <a:srgbClr val="FF9900"/>
                </a:highlight>
                <a:latin typeface="Trebuchet MS"/>
                <a:ea typeface="Trebuchet MS"/>
                <a:cs typeface="Trebuchet MS"/>
                <a:sym typeface="Trebuchet M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8"/>
          <p:cNvSpPr txBox="1"/>
          <p:nvPr>
            <p:ph type="title"/>
          </p:nvPr>
        </p:nvSpPr>
        <p:spPr>
          <a:xfrm>
            <a:off x="6797407" y="771182"/>
            <a:ext cx="3139808" cy="11141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Discovery</a:t>
            </a:r>
            <a:endParaRPr b="1" sz="4000"/>
          </a:p>
        </p:txBody>
      </p:sp>
      <p:sp>
        <p:nvSpPr>
          <p:cNvPr id="424" name="Google Shape;424;p18"/>
          <p:cNvSpPr txBox="1"/>
          <p:nvPr>
            <p:ph idx="1" type="body"/>
          </p:nvPr>
        </p:nvSpPr>
        <p:spPr>
          <a:xfrm>
            <a:off x="1454226" y="2702111"/>
            <a:ext cx="8774390" cy="399782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0" i="0" lang="en-US">
                <a:latin typeface="arial"/>
                <a:ea typeface="arial"/>
                <a:cs typeface="arial"/>
                <a:sym typeface="arial"/>
              </a:rPr>
              <a:t>The </a:t>
            </a:r>
            <a:r>
              <a:rPr b="1" i="0" lang="en-US">
                <a:latin typeface="arial"/>
                <a:ea typeface="arial"/>
                <a:cs typeface="arial"/>
                <a:sym typeface="arial"/>
              </a:rPr>
              <a:t>Discovery phase</a:t>
            </a:r>
            <a:r>
              <a:rPr b="0" i="0" lang="en-US">
                <a:latin typeface="arial"/>
                <a:ea typeface="arial"/>
                <a:cs typeface="arial"/>
                <a:sym typeface="arial"/>
              </a:rPr>
              <a:t>, also known as the </a:t>
            </a:r>
            <a:r>
              <a:rPr b="1" i="0" lang="en-US">
                <a:latin typeface="arial"/>
                <a:ea typeface="arial"/>
                <a:cs typeface="arial"/>
                <a:sym typeface="arial"/>
              </a:rPr>
              <a:t>Exploration phase</a:t>
            </a:r>
            <a:r>
              <a:rPr b="0" i="0" lang="en-US">
                <a:latin typeface="arial"/>
                <a:ea typeface="arial"/>
                <a:cs typeface="arial"/>
                <a:sym typeface="arial"/>
              </a:rPr>
              <a:t>, is about understanding your </a:t>
            </a:r>
            <a:r>
              <a:rPr b="1" i="0" lang="en-US">
                <a:latin typeface="arial"/>
                <a:ea typeface="arial"/>
                <a:cs typeface="arial"/>
                <a:sym typeface="arial"/>
              </a:rPr>
              <a:t>data</a:t>
            </a:r>
            <a:r>
              <a:rPr b="0" i="0" lang="en-US">
                <a:latin typeface="arial"/>
                <a:ea typeface="arial"/>
                <a:cs typeface="arial"/>
                <a:sym typeface="arial"/>
              </a:rPr>
              <a:t> better with respect to your use case. </a:t>
            </a:r>
            <a:endParaRPr/>
          </a:p>
          <a:p>
            <a:pPr indent="0" lvl="0" marL="0" rtl="0" algn="l">
              <a:lnSpc>
                <a:spcPct val="90000"/>
              </a:lnSpc>
              <a:spcBef>
                <a:spcPts val="1000"/>
              </a:spcBef>
              <a:spcAft>
                <a:spcPts val="0"/>
              </a:spcAft>
              <a:buClr>
                <a:schemeClr val="lt1"/>
              </a:buClr>
              <a:buSzPts val="2400"/>
              <a:buNone/>
            </a:pPr>
            <a:r>
              <a:rPr lang="en-US">
                <a:latin typeface="arial"/>
                <a:ea typeface="arial"/>
                <a:cs typeface="arial"/>
                <a:sym typeface="arial"/>
              </a:rPr>
              <a:t>Creating a plan for cleaning, structuring, organizing and mapping your data.</a:t>
            </a:r>
            <a:endParaRPr/>
          </a:p>
          <a:p>
            <a:pPr indent="-76200" lvl="0" marL="228600" rtl="0" algn="l">
              <a:lnSpc>
                <a:spcPct val="90000"/>
              </a:lnSpc>
              <a:spcBef>
                <a:spcPts val="1000"/>
              </a:spcBef>
              <a:spcAft>
                <a:spcPts val="0"/>
              </a:spcAft>
              <a:buClr>
                <a:schemeClr val="lt1"/>
              </a:buClr>
              <a:buSzPts val="2400"/>
              <a:buNone/>
            </a:pPr>
            <a:r>
              <a:t/>
            </a:r>
            <a:endParaRPr/>
          </a:p>
        </p:txBody>
      </p:sp>
      <p:pic>
        <p:nvPicPr>
          <p:cNvPr descr="Research" id="425" name="Google Shape;425;p18"/>
          <p:cNvPicPr preferRelativeResize="0"/>
          <p:nvPr/>
        </p:nvPicPr>
        <p:blipFill rotWithShape="1">
          <a:blip r:embed="rId3">
            <a:alphaModFix/>
          </a:blip>
          <a:srcRect b="0" l="0" r="0" t="0"/>
          <a:stretch/>
        </p:blipFill>
        <p:spPr>
          <a:xfrm>
            <a:off x="5638800" y="970885"/>
            <a:ext cx="91440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9"/>
          <p:cNvSpPr txBox="1"/>
          <p:nvPr>
            <p:ph type="title"/>
          </p:nvPr>
        </p:nvSpPr>
        <p:spPr>
          <a:xfrm>
            <a:off x="5607586" y="808056"/>
            <a:ext cx="4307595" cy="1077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Transformation</a:t>
            </a:r>
            <a:endParaRPr b="1" sz="4000"/>
          </a:p>
        </p:txBody>
      </p:sp>
      <p:sp>
        <p:nvSpPr>
          <p:cNvPr id="431" name="Google Shape;431;p19"/>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b="1" i="0" lang="en-US">
                <a:latin typeface="arial"/>
                <a:ea typeface="arial"/>
                <a:cs typeface="arial"/>
                <a:sym typeface="arial"/>
              </a:rPr>
              <a:t>Transformation phase</a:t>
            </a:r>
            <a:r>
              <a:rPr b="0" i="0" lang="en-US">
                <a:latin typeface="arial"/>
                <a:ea typeface="arial"/>
                <a:cs typeface="arial"/>
                <a:sym typeface="arial"/>
              </a:rPr>
              <a:t>, forms the bulk of the </a:t>
            </a:r>
            <a:r>
              <a:rPr b="1" i="0" lang="en-US">
                <a:latin typeface="arial"/>
                <a:ea typeface="arial"/>
                <a:cs typeface="arial"/>
                <a:sym typeface="arial"/>
              </a:rPr>
              <a:t>data wrangling</a:t>
            </a:r>
            <a:r>
              <a:rPr b="0" i="0" lang="en-US">
                <a:latin typeface="arial"/>
                <a:ea typeface="arial"/>
                <a:cs typeface="arial"/>
                <a:sym typeface="arial"/>
              </a:rPr>
              <a:t> process. It involves the task to </a:t>
            </a:r>
            <a:r>
              <a:rPr b="1" i="0" lang="en-US">
                <a:latin typeface="arial"/>
                <a:ea typeface="arial"/>
                <a:cs typeface="arial"/>
                <a:sym typeface="arial"/>
              </a:rPr>
              <a:t>transform</a:t>
            </a:r>
            <a:r>
              <a:rPr b="0" i="0" lang="en-US">
                <a:latin typeface="arial"/>
                <a:ea typeface="arial"/>
                <a:cs typeface="arial"/>
                <a:sym typeface="arial"/>
              </a:rPr>
              <a:t> the data, such as </a:t>
            </a:r>
            <a:endParaRPr/>
          </a:p>
          <a:p>
            <a:pPr indent="-228600" lvl="0" marL="228600" rtl="0" algn="l">
              <a:lnSpc>
                <a:spcPct val="90000"/>
              </a:lnSpc>
              <a:spcBef>
                <a:spcPts val="1000"/>
              </a:spcBef>
              <a:spcAft>
                <a:spcPts val="0"/>
              </a:spcAft>
              <a:buClr>
                <a:schemeClr val="lt1"/>
              </a:buClr>
              <a:buSzPts val="2400"/>
              <a:buChar char="•"/>
            </a:pPr>
            <a:r>
              <a:rPr b="1" i="0" lang="en-US">
                <a:latin typeface="arial"/>
                <a:ea typeface="arial"/>
                <a:cs typeface="arial"/>
                <a:sym typeface="arial"/>
              </a:rPr>
              <a:t>structuring,</a:t>
            </a:r>
            <a:endParaRPr/>
          </a:p>
          <a:p>
            <a:pPr indent="-228600" lvl="0" marL="228600" rtl="0" algn="l">
              <a:lnSpc>
                <a:spcPct val="90000"/>
              </a:lnSpc>
              <a:spcBef>
                <a:spcPts val="1000"/>
              </a:spcBef>
              <a:spcAft>
                <a:spcPts val="0"/>
              </a:spcAft>
              <a:buClr>
                <a:schemeClr val="lt1"/>
              </a:buClr>
              <a:buSzPts val="2400"/>
              <a:buChar char="•"/>
            </a:pPr>
            <a:r>
              <a:rPr b="1" i="0" lang="en-US">
                <a:latin typeface="arial"/>
                <a:ea typeface="arial"/>
                <a:cs typeface="arial"/>
                <a:sym typeface="arial"/>
              </a:rPr>
              <a:t>normalizing, de normalizing, </a:t>
            </a:r>
            <a:endParaRPr/>
          </a:p>
          <a:p>
            <a:pPr indent="-228600" lvl="0" marL="228600" rtl="0" algn="l">
              <a:lnSpc>
                <a:spcPct val="90000"/>
              </a:lnSpc>
              <a:spcBef>
                <a:spcPts val="1000"/>
              </a:spcBef>
              <a:spcAft>
                <a:spcPts val="0"/>
              </a:spcAft>
              <a:buClr>
                <a:schemeClr val="lt1"/>
              </a:buClr>
              <a:buSzPts val="2400"/>
              <a:buChar char="•"/>
            </a:pPr>
            <a:r>
              <a:rPr b="1" i="0" lang="en-US">
                <a:latin typeface="arial"/>
                <a:ea typeface="arial"/>
                <a:cs typeface="arial"/>
                <a:sym typeface="arial"/>
              </a:rPr>
              <a:t>cleaning, and </a:t>
            </a:r>
            <a:endParaRPr/>
          </a:p>
          <a:p>
            <a:pPr indent="-228600" lvl="0" marL="228600" rtl="0" algn="l">
              <a:lnSpc>
                <a:spcPct val="90000"/>
              </a:lnSpc>
              <a:spcBef>
                <a:spcPts val="1000"/>
              </a:spcBef>
              <a:spcAft>
                <a:spcPts val="0"/>
              </a:spcAft>
              <a:buClr>
                <a:schemeClr val="lt1"/>
              </a:buClr>
              <a:buSzPts val="2400"/>
              <a:buChar char="•"/>
            </a:pPr>
            <a:r>
              <a:rPr b="1" i="0" lang="en-US">
                <a:latin typeface="arial"/>
                <a:ea typeface="arial"/>
                <a:cs typeface="arial"/>
                <a:sym typeface="arial"/>
              </a:rPr>
              <a:t>enriching data.</a:t>
            </a:r>
            <a:endParaRPr/>
          </a:p>
          <a:p>
            <a:pPr indent="0" lvl="0" marL="0" rtl="0" algn="l">
              <a:lnSpc>
                <a:spcPct val="90000"/>
              </a:lnSpc>
              <a:spcBef>
                <a:spcPts val="1000"/>
              </a:spcBef>
              <a:spcAft>
                <a:spcPts val="0"/>
              </a:spcAft>
              <a:buClr>
                <a:schemeClr val="lt1"/>
              </a:buClr>
              <a:buSzPts val="2400"/>
              <a:buNone/>
            </a:pPr>
            <a:r>
              <a:t/>
            </a:r>
            <a:endParaRPr/>
          </a:p>
        </p:txBody>
      </p:sp>
      <p:pic>
        <p:nvPicPr>
          <p:cNvPr descr="Mop and bucket" id="432" name="Google Shape;432;p19"/>
          <p:cNvPicPr preferRelativeResize="0"/>
          <p:nvPr/>
        </p:nvPicPr>
        <p:blipFill rotWithShape="1">
          <a:blip r:embed="rId3">
            <a:alphaModFix/>
          </a:blip>
          <a:srcRect b="0" l="0" r="0" t="0"/>
          <a:stretch/>
        </p:blipFill>
        <p:spPr>
          <a:xfrm>
            <a:off x="4346965" y="808056"/>
            <a:ext cx="914400" cy="91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AGENDA</a:t>
            </a:r>
            <a:endParaRPr b="1" sz="4000"/>
          </a:p>
        </p:txBody>
      </p:sp>
      <p:grpSp>
        <p:nvGrpSpPr>
          <p:cNvPr id="213" name="Google Shape;213;p2"/>
          <p:cNvGrpSpPr/>
          <p:nvPr/>
        </p:nvGrpSpPr>
        <p:grpSpPr>
          <a:xfrm>
            <a:off x="2526973" y="2458161"/>
            <a:ext cx="8128000" cy="3178111"/>
            <a:chOff x="0" y="662412"/>
            <a:chExt cx="8128000" cy="3178111"/>
          </a:xfrm>
        </p:grpSpPr>
        <p:sp>
          <p:nvSpPr>
            <p:cNvPr id="214" name="Google Shape;214;p2"/>
            <p:cNvSpPr/>
            <p:nvPr/>
          </p:nvSpPr>
          <p:spPr>
            <a:xfrm>
              <a:off x="0" y="662412"/>
              <a:ext cx="8128000" cy="1123199"/>
            </a:xfrm>
            <a:prstGeom prst="roundRect">
              <a:avLst>
                <a:gd fmla="val 16667" name="adj"/>
              </a:avLst>
            </a:prstGeom>
            <a:gradFill>
              <a:gsLst>
                <a:gs pos="0">
                  <a:srgbClr val="FC8D73"/>
                </a:gs>
                <a:gs pos="50000">
                  <a:srgbClr val="FF7853"/>
                </a:gs>
                <a:gs pos="100000">
                  <a:srgbClr val="EC6440"/>
                </a:gs>
              </a:gsLst>
              <a:lin ang="5400000" scaled="0"/>
            </a:gra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txBox="1"/>
            <p:nvPr/>
          </p:nvSpPr>
          <p:spPr>
            <a:xfrm>
              <a:off x="54830" y="717242"/>
              <a:ext cx="8018340" cy="1013539"/>
            </a:xfrm>
            <a:prstGeom prst="rect">
              <a:avLst/>
            </a:prstGeom>
            <a:noFill/>
            <a:ln>
              <a:noFill/>
            </a:ln>
          </p:spPr>
          <p:txBody>
            <a:bodyPr anchorCtr="0" anchor="ctr" bIns="182875" lIns="182875" spcFirstLastPara="1" rIns="182875" wrap="square" tIns="182875">
              <a:noAutofit/>
            </a:bodyPr>
            <a:lstStyle/>
            <a:p>
              <a:pPr indent="0" lvl="0" marL="0" marR="0" rtl="0" algn="l">
                <a:lnSpc>
                  <a:spcPct val="90000"/>
                </a:lnSpc>
                <a:spcBef>
                  <a:spcPts val="0"/>
                </a:spcBef>
                <a:spcAft>
                  <a:spcPts val="0"/>
                </a:spcAft>
                <a:buClr>
                  <a:schemeClr val="lt1"/>
                </a:buClr>
                <a:buSzPts val="4800"/>
                <a:buFont typeface="Trebuchet MS"/>
                <a:buNone/>
              </a:pPr>
              <a:r>
                <a:rPr b="0" i="0" lang="en-US" sz="4800" u="none" cap="none" strike="noStrike">
                  <a:solidFill>
                    <a:schemeClr val="lt1"/>
                  </a:solidFill>
                  <a:latin typeface="Trebuchet MS"/>
                  <a:ea typeface="Trebuchet MS"/>
                  <a:cs typeface="Trebuchet MS"/>
                  <a:sym typeface="Trebuchet MS"/>
                </a:rPr>
                <a:t>Gathering Data</a:t>
              </a:r>
              <a:endParaRPr b="0" i="0" sz="4800" u="none" cap="none" strike="noStrike">
                <a:solidFill>
                  <a:schemeClr val="lt1"/>
                </a:solidFill>
                <a:latin typeface="Trebuchet MS"/>
                <a:ea typeface="Trebuchet MS"/>
                <a:cs typeface="Trebuchet MS"/>
                <a:sym typeface="Trebuchet MS"/>
              </a:endParaRPr>
            </a:p>
          </p:txBody>
        </p:sp>
        <p:sp>
          <p:nvSpPr>
            <p:cNvPr id="216" name="Google Shape;216;p2"/>
            <p:cNvSpPr/>
            <p:nvPr/>
          </p:nvSpPr>
          <p:spPr>
            <a:xfrm>
              <a:off x="0" y="1127563"/>
              <a:ext cx="8128000" cy="794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txBox="1"/>
            <p:nvPr/>
          </p:nvSpPr>
          <p:spPr>
            <a:xfrm>
              <a:off x="0" y="1127563"/>
              <a:ext cx="8128000" cy="794880"/>
            </a:xfrm>
            <a:prstGeom prst="rect">
              <a:avLst/>
            </a:prstGeom>
            <a:noFill/>
            <a:ln>
              <a:noFill/>
            </a:ln>
          </p:spPr>
          <p:txBody>
            <a:bodyPr anchorCtr="0" anchor="t" bIns="60950" lIns="258050" spcFirstLastPara="1" rIns="341375" wrap="square" tIns="60950">
              <a:noAutofit/>
            </a:bodyPr>
            <a:lstStyle/>
            <a:p>
              <a:pPr indent="-50800" lvl="1" marL="285750" marR="0" rtl="0" algn="l">
                <a:lnSpc>
                  <a:spcPct val="90000"/>
                </a:lnSpc>
                <a:spcBef>
                  <a:spcPts val="0"/>
                </a:spcBef>
                <a:spcAft>
                  <a:spcPts val="0"/>
                </a:spcAft>
                <a:buClr>
                  <a:schemeClr val="lt1"/>
                </a:buClr>
                <a:buSzPts val="3700"/>
                <a:buFont typeface="Trebuchet MS"/>
                <a:buNone/>
              </a:pPr>
              <a:r>
                <a:t/>
              </a:r>
              <a:endParaRPr b="0" i="0" sz="3700" u="none" cap="none" strike="noStrike">
                <a:solidFill>
                  <a:schemeClr val="lt1"/>
                </a:solidFill>
                <a:latin typeface="Trebuchet MS"/>
                <a:ea typeface="Trebuchet MS"/>
                <a:cs typeface="Trebuchet MS"/>
                <a:sym typeface="Trebuchet MS"/>
              </a:endParaRPr>
            </a:p>
          </p:txBody>
        </p:sp>
        <p:sp>
          <p:nvSpPr>
            <p:cNvPr id="218" name="Google Shape;218;p2"/>
            <p:cNvSpPr/>
            <p:nvPr/>
          </p:nvSpPr>
          <p:spPr>
            <a:xfrm>
              <a:off x="0" y="1922443"/>
              <a:ext cx="8128000" cy="1123199"/>
            </a:xfrm>
            <a:prstGeom prst="roundRect">
              <a:avLst>
                <a:gd fmla="val 16667" name="adj"/>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txBox="1"/>
            <p:nvPr/>
          </p:nvSpPr>
          <p:spPr>
            <a:xfrm>
              <a:off x="54830" y="1977273"/>
              <a:ext cx="8018340" cy="1013539"/>
            </a:xfrm>
            <a:prstGeom prst="rect">
              <a:avLst/>
            </a:prstGeom>
            <a:noFill/>
            <a:ln>
              <a:noFill/>
            </a:ln>
          </p:spPr>
          <p:txBody>
            <a:bodyPr anchorCtr="0" anchor="ctr" bIns="182875" lIns="182875" spcFirstLastPara="1" rIns="182875" wrap="square" tIns="182875">
              <a:noAutofit/>
            </a:bodyPr>
            <a:lstStyle/>
            <a:p>
              <a:pPr indent="0" lvl="0" marL="0" marR="0" rtl="0" algn="l">
                <a:lnSpc>
                  <a:spcPct val="90000"/>
                </a:lnSpc>
                <a:spcBef>
                  <a:spcPts val="0"/>
                </a:spcBef>
                <a:spcAft>
                  <a:spcPts val="0"/>
                </a:spcAft>
                <a:buClr>
                  <a:schemeClr val="lt1"/>
                </a:buClr>
                <a:buSzPts val="4800"/>
                <a:buFont typeface="Trebuchet MS"/>
                <a:buNone/>
              </a:pPr>
              <a:r>
                <a:rPr b="0" i="0" lang="en-US" sz="4800" u="none" cap="none" strike="noStrike">
                  <a:solidFill>
                    <a:schemeClr val="lt1"/>
                  </a:solidFill>
                  <a:latin typeface="Trebuchet MS"/>
                  <a:ea typeface="Trebuchet MS"/>
                  <a:cs typeface="Trebuchet MS"/>
                  <a:sym typeface="Trebuchet MS"/>
                </a:rPr>
                <a:t>Wrangling Data</a:t>
              </a:r>
              <a:endParaRPr b="0" i="0" sz="4800" u="none" cap="none" strike="noStrike">
                <a:solidFill>
                  <a:schemeClr val="lt1"/>
                </a:solidFill>
                <a:latin typeface="Trebuchet MS"/>
                <a:ea typeface="Trebuchet MS"/>
                <a:cs typeface="Trebuchet MS"/>
                <a:sym typeface="Trebuchet MS"/>
              </a:endParaRPr>
            </a:p>
          </p:txBody>
        </p:sp>
        <p:sp>
          <p:nvSpPr>
            <p:cNvPr id="220" name="Google Shape;220;p2"/>
            <p:cNvSpPr/>
            <p:nvPr/>
          </p:nvSpPr>
          <p:spPr>
            <a:xfrm>
              <a:off x="0" y="3045643"/>
              <a:ext cx="8128000" cy="794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txBox="1"/>
            <p:nvPr/>
          </p:nvSpPr>
          <p:spPr>
            <a:xfrm>
              <a:off x="0" y="3045643"/>
              <a:ext cx="8128000" cy="794880"/>
            </a:xfrm>
            <a:prstGeom prst="rect">
              <a:avLst/>
            </a:prstGeom>
            <a:noFill/>
            <a:ln>
              <a:noFill/>
            </a:ln>
          </p:spPr>
          <p:txBody>
            <a:bodyPr anchorCtr="0" anchor="t" bIns="60950" lIns="258050" spcFirstLastPara="1" rIns="341375" wrap="square" tIns="60950">
              <a:noAutofit/>
            </a:bodyPr>
            <a:lstStyle/>
            <a:p>
              <a:pPr indent="-50800" lvl="1" marL="285750" marR="0" rtl="0" algn="l">
                <a:lnSpc>
                  <a:spcPct val="90000"/>
                </a:lnSpc>
                <a:spcBef>
                  <a:spcPts val="0"/>
                </a:spcBef>
                <a:spcAft>
                  <a:spcPts val="0"/>
                </a:spcAft>
                <a:buClr>
                  <a:schemeClr val="lt1"/>
                </a:buClr>
                <a:buSzPts val="3700"/>
                <a:buFont typeface="Trebuchet MS"/>
                <a:buNone/>
              </a:pPr>
              <a:r>
                <a:t/>
              </a:r>
              <a:endParaRPr b="0" i="0" sz="3700" u="none" cap="none" strike="noStrike">
                <a:solidFill>
                  <a:schemeClr val="lt1"/>
                </a:solidFill>
                <a:latin typeface="Trebuchet MS"/>
                <a:ea typeface="Trebuchet MS"/>
                <a:cs typeface="Trebuchet MS"/>
                <a:sym typeface="Trebuchet M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0"/>
          <p:cNvSpPr txBox="1"/>
          <p:nvPr>
            <p:ph type="title"/>
          </p:nvPr>
        </p:nvSpPr>
        <p:spPr>
          <a:xfrm>
            <a:off x="5750805" y="855708"/>
            <a:ext cx="4830142" cy="64633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n-US"/>
              <a:t>Structuring the data</a:t>
            </a:r>
            <a:endParaRPr b="1"/>
          </a:p>
        </p:txBody>
      </p:sp>
      <p:pic>
        <p:nvPicPr>
          <p:cNvPr id="438" name="Google Shape;438;p20"/>
          <p:cNvPicPr preferRelativeResize="0"/>
          <p:nvPr>
            <p:ph idx="1" type="body"/>
          </p:nvPr>
        </p:nvPicPr>
        <p:blipFill rotWithShape="1">
          <a:blip r:embed="rId3">
            <a:alphaModFix/>
          </a:blip>
          <a:srcRect b="0" l="0" r="0" t="0"/>
          <a:stretch/>
        </p:blipFill>
        <p:spPr>
          <a:xfrm>
            <a:off x="1331330" y="3959088"/>
            <a:ext cx="3209925" cy="2712579"/>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
        <p:nvSpPr>
          <p:cNvPr id="439" name="Google Shape;439;p20"/>
          <p:cNvSpPr txBox="1"/>
          <p:nvPr/>
        </p:nvSpPr>
        <p:spPr>
          <a:xfrm>
            <a:off x="960305" y="2037557"/>
            <a:ext cx="100584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Structuring refers to actions that change the form or schema of your data. Splitting columns, pivoting rows and deleting fields are all forms of structuring.</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Join and Union are most common structural transformation to combine data from one or more tables.</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 </a:t>
            </a:r>
            <a:endParaRPr sz="1800">
              <a:solidFill>
                <a:schemeClr val="lt1"/>
              </a:solidFill>
              <a:latin typeface="Trebuchet MS"/>
              <a:ea typeface="Trebuchet MS"/>
              <a:cs typeface="Trebuchet MS"/>
              <a:sym typeface="Trebuchet MS"/>
            </a:endParaRPr>
          </a:p>
        </p:txBody>
      </p:sp>
      <p:pic>
        <p:nvPicPr>
          <p:cNvPr id="440" name="Google Shape;440;p20"/>
          <p:cNvPicPr preferRelativeResize="0"/>
          <p:nvPr/>
        </p:nvPicPr>
        <p:blipFill rotWithShape="1">
          <a:blip r:embed="rId4">
            <a:alphaModFix/>
          </a:blip>
          <a:srcRect b="0" l="0" r="0" t="0"/>
          <a:stretch/>
        </p:blipFill>
        <p:spPr>
          <a:xfrm>
            <a:off x="6202496" y="3804780"/>
            <a:ext cx="4175393" cy="2757092"/>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
        <p:nvSpPr>
          <p:cNvPr id="441" name="Google Shape;441;p20"/>
          <p:cNvSpPr txBox="1"/>
          <p:nvPr/>
        </p:nvSpPr>
        <p:spPr>
          <a:xfrm>
            <a:off x="2534177" y="3258713"/>
            <a:ext cx="16957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CE8CF"/>
                </a:solidFill>
                <a:latin typeface="Trebuchet MS"/>
                <a:ea typeface="Trebuchet MS"/>
                <a:cs typeface="Trebuchet MS"/>
                <a:sym typeface="Trebuchet MS"/>
              </a:rPr>
              <a:t>JOIN</a:t>
            </a:r>
            <a:endParaRPr/>
          </a:p>
          <a:p>
            <a:pPr indent="0" lvl="0" marL="0" marR="0" rtl="0" algn="l">
              <a:spcBef>
                <a:spcPts val="0"/>
              </a:spcBef>
              <a:spcAft>
                <a:spcPts val="0"/>
              </a:spcAft>
              <a:buNone/>
            </a:pPr>
            <a:r>
              <a:t/>
            </a:r>
            <a:endParaRPr b="1" sz="1800">
              <a:solidFill>
                <a:srgbClr val="FCE8CF"/>
              </a:solidFill>
              <a:latin typeface="Trebuchet MS"/>
              <a:ea typeface="Trebuchet MS"/>
              <a:cs typeface="Trebuchet MS"/>
              <a:sym typeface="Trebuchet MS"/>
            </a:endParaRPr>
          </a:p>
        </p:txBody>
      </p:sp>
      <p:sp>
        <p:nvSpPr>
          <p:cNvPr id="442" name="Google Shape;442;p20"/>
          <p:cNvSpPr txBox="1"/>
          <p:nvPr/>
        </p:nvSpPr>
        <p:spPr>
          <a:xfrm>
            <a:off x="7979066" y="3258712"/>
            <a:ext cx="16957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CE8CF"/>
                </a:solidFill>
                <a:latin typeface="Trebuchet MS"/>
                <a:ea typeface="Trebuchet MS"/>
                <a:cs typeface="Trebuchet MS"/>
                <a:sym typeface="Trebuchet MS"/>
              </a:rPr>
              <a:t>UNION</a:t>
            </a:r>
            <a:endParaRPr/>
          </a:p>
          <a:p>
            <a:pPr indent="0" lvl="0" marL="0" marR="0" rtl="0" algn="l">
              <a:spcBef>
                <a:spcPts val="0"/>
              </a:spcBef>
              <a:spcAft>
                <a:spcPts val="0"/>
              </a:spcAft>
              <a:buNone/>
            </a:pPr>
            <a:r>
              <a:t/>
            </a:r>
            <a:endParaRPr b="1" sz="1800">
              <a:solidFill>
                <a:srgbClr val="FCE8CF"/>
              </a:solidFill>
              <a:latin typeface="Trebuchet MS"/>
              <a:ea typeface="Trebuchet MS"/>
              <a:cs typeface="Trebuchet MS"/>
              <a:sym typeface="Trebuchet MS"/>
            </a:endParaRPr>
          </a:p>
        </p:txBody>
      </p:sp>
      <p:sp>
        <p:nvSpPr>
          <p:cNvPr id="443" name="Google Shape;443;p20"/>
          <p:cNvSpPr/>
          <p:nvPr/>
        </p:nvSpPr>
        <p:spPr>
          <a:xfrm>
            <a:off x="2132061" y="655787"/>
            <a:ext cx="804232" cy="399842"/>
          </a:xfrm>
          <a:prstGeom prst="rightArrow">
            <a:avLst>
              <a:gd fmla="val 50000" name="adj1"/>
              <a:gd fmla="val 50000" name="adj2"/>
            </a:avLst>
          </a:prstGeom>
          <a:solidFill>
            <a:schemeClr val="accent1"/>
          </a:solidFill>
          <a:ln cap="flat" cmpd="sng" w="12700">
            <a:solidFill>
              <a:srgbClr val="AF6C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n-US"/>
              <a:t>Normalizing and De normalizing Data</a:t>
            </a:r>
            <a:endParaRPr/>
          </a:p>
        </p:txBody>
      </p:sp>
      <p:sp>
        <p:nvSpPr>
          <p:cNvPr id="449" name="Google Shape;449;p21"/>
          <p:cNvSpPr txBox="1"/>
          <p:nvPr>
            <p:ph idx="1" type="body"/>
          </p:nvPr>
        </p:nvSpPr>
        <p:spPr>
          <a:xfrm>
            <a:off x="1575412" y="2052116"/>
            <a:ext cx="8994727" cy="399782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b="1" i="0" lang="en-US">
                <a:latin typeface="arial"/>
                <a:ea typeface="arial"/>
                <a:cs typeface="arial"/>
                <a:sym typeface="arial"/>
              </a:rPr>
              <a:t>Normalization</a:t>
            </a:r>
            <a:r>
              <a:rPr b="0" i="0" lang="en-US">
                <a:latin typeface="arial"/>
                <a:ea typeface="arial"/>
                <a:cs typeface="arial"/>
                <a:sym typeface="arial"/>
              </a:rPr>
              <a:t>, from a statistical view, often has to do with calculating new values from a dataset to standardize the </a:t>
            </a:r>
            <a:r>
              <a:rPr b="1" i="0" lang="en-US">
                <a:latin typeface="arial"/>
                <a:ea typeface="arial"/>
                <a:cs typeface="arial"/>
                <a:sym typeface="arial"/>
              </a:rPr>
              <a:t>data</a:t>
            </a:r>
            <a:r>
              <a:rPr b="0" i="0" lang="en-US">
                <a:latin typeface="arial"/>
                <a:ea typeface="arial"/>
                <a:cs typeface="arial"/>
                <a:sym typeface="arial"/>
              </a:rPr>
              <a:t> on a particular scale</a:t>
            </a:r>
            <a:r>
              <a:rPr b="0" i="0" lang="en-US">
                <a:solidFill>
                  <a:srgbClr val="202124"/>
                </a:solidFill>
                <a:latin typeface="arial"/>
                <a:ea typeface="arial"/>
                <a:cs typeface="arial"/>
                <a:sym typeface="arial"/>
              </a:rPr>
              <a:t>. </a:t>
            </a:r>
            <a:endParaRPr/>
          </a:p>
          <a:p>
            <a:pPr indent="-228600" lvl="0" marL="228600" rtl="0" algn="l">
              <a:lnSpc>
                <a:spcPct val="90000"/>
              </a:lnSpc>
              <a:spcBef>
                <a:spcPts val="1000"/>
              </a:spcBef>
              <a:spcAft>
                <a:spcPts val="0"/>
              </a:spcAft>
              <a:buClr>
                <a:schemeClr val="lt1"/>
              </a:buClr>
              <a:buSzPts val="2400"/>
              <a:buChar char="•"/>
            </a:pPr>
            <a:r>
              <a:rPr lang="en-US">
                <a:latin typeface="arial"/>
                <a:ea typeface="arial"/>
                <a:cs typeface="arial"/>
                <a:sym typeface="arial"/>
              </a:rPr>
              <a:t>It can also imply how well the transaction data is handled for reducing redundancy and inconsistency.</a:t>
            </a:r>
            <a:endParaRPr/>
          </a:p>
          <a:p>
            <a:pPr indent="-76200" lvl="0" marL="228600" rtl="0" algn="l">
              <a:lnSpc>
                <a:spcPct val="90000"/>
              </a:lnSpc>
              <a:spcBef>
                <a:spcPts val="1000"/>
              </a:spcBef>
              <a:spcAft>
                <a:spcPts val="0"/>
              </a:spcAft>
              <a:buClr>
                <a:schemeClr val="lt1"/>
              </a:buClr>
              <a:buSzPts val="2400"/>
              <a:buNone/>
            </a:pPr>
            <a:r>
              <a:t/>
            </a:r>
            <a:endParaRPr/>
          </a:p>
        </p:txBody>
      </p:sp>
      <p:pic>
        <p:nvPicPr>
          <p:cNvPr id="450" name="Google Shape;450;p21"/>
          <p:cNvPicPr preferRelativeResize="0"/>
          <p:nvPr/>
        </p:nvPicPr>
        <p:blipFill rotWithShape="1">
          <a:blip r:embed="rId3">
            <a:alphaModFix/>
          </a:blip>
          <a:srcRect b="0" l="0" r="0" t="0"/>
          <a:stretch/>
        </p:blipFill>
        <p:spPr>
          <a:xfrm>
            <a:off x="3550727" y="4051030"/>
            <a:ext cx="4568704" cy="2438333"/>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22"/>
          <p:cNvPicPr preferRelativeResize="0"/>
          <p:nvPr/>
        </p:nvPicPr>
        <p:blipFill rotWithShape="1">
          <a:blip r:embed="rId3">
            <a:alphaModFix/>
          </a:blip>
          <a:srcRect b="0" l="0" r="0" t="14117"/>
          <a:stretch/>
        </p:blipFill>
        <p:spPr>
          <a:xfrm>
            <a:off x="5541229" y="2336873"/>
            <a:ext cx="4810699" cy="4429304"/>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456" name="Google Shape;456;p22"/>
          <p:cNvSpPr txBox="1"/>
          <p:nvPr/>
        </p:nvSpPr>
        <p:spPr>
          <a:xfrm>
            <a:off x="680321" y="1321351"/>
            <a:ext cx="41375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rebuchet MS"/>
                <a:ea typeface="Trebuchet MS"/>
                <a:cs typeface="Trebuchet MS"/>
                <a:sym typeface="Trebuchet MS"/>
              </a:rPr>
              <a:t>DENORMALIZATION</a:t>
            </a:r>
            <a:endParaRPr b="1" sz="3200">
              <a:solidFill>
                <a:schemeClr val="lt1"/>
              </a:solidFill>
              <a:latin typeface="Trebuchet MS"/>
              <a:ea typeface="Trebuchet MS"/>
              <a:cs typeface="Trebuchet MS"/>
              <a:sym typeface="Trebuchet MS"/>
            </a:endParaRPr>
          </a:p>
        </p:txBody>
      </p:sp>
      <p:sp>
        <p:nvSpPr>
          <p:cNvPr id="457" name="Google Shape;457;p22"/>
          <p:cNvSpPr txBox="1"/>
          <p:nvPr>
            <p:ph idx="1" type="body"/>
          </p:nvPr>
        </p:nvSpPr>
        <p:spPr>
          <a:xfrm>
            <a:off x="680321" y="2336873"/>
            <a:ext cx="4277269"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a:t>Combining data from multiple tables for faster querying of data for reports and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3"/>
          <p:cNvSpPr txBox="1"/>
          <p:nvPr>
            <p:ph type="title"/>
          </p:nvPr>
        </p:nvSpPr>
        <p:spPr>
          <a:xfrm>
            <a:off x="581169" y="75970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n-US"/>
              <a:t>Cleaning data</a:t>
            </a:r>
            <a:endParaRPr b="1"/>
          </a:p>
        </p:txBody>
      </p:sp>
      <p:pic>
        <p:nvPicPr>
          <p:cNvPr id="463" name="Google Shape;463;p23"/>
          <p:cNvPicPr preferRelativeResize="0"/>
          <p:nvPr>
            <p:ph idx="1" type="body"/>
          </p:nvPr>
        </p:nvPicPr>
        <p:blipFill rotWithShape="1">
          <a:blip r:embed="rId3">
            <a:alphaModFix/>
          </a:blip>
          <a:srcRect b="0" l="0" r="0" t="0"/>
          <a:stretch/>
        </p:blipFill>
        <p:spPr>
          <a:xfrm>
            <a:off x="7028762" y="2504910"/>
            <a:ext cx="4362679" cy="3052913"/>
          </a:xfrm>
          <a:prstGeom prst="rect">
            <a:avLst/>
          </a:prstGeom>
          <a:noFill/>
          <a:ln>
            <a:noFill/>
          </a:ln>
        </p:spPr>
      </p:pic>
      <p:sp>
        <p:nvSpPr>
          <p:cNvPr id="464" name="Google Shape;464;p23"/>
          <p:cNvSpPr txBox="1"/>
          <p:nvPr/>
        </p:nvSpPr>
        <p:spPr>
          <a:xfrm>
            <a:off x="680321" y="2594029"/>
            <a:ext cx="5640636"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During the cleaning stage, users identify data quality issues, such as missing or mismatched values, and apply the appropriate transformation to correct or delete these values from the dataset.</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Example:  In this dataset, if the data has also some negative values in time column, Given that it’s impossible for a time to be negative, we will simply remove those rows since they seem to represent errors in the dataset and might throw off our analysis.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Data Cleaning</a:t>
            </a:r>
            <a:endParaRPr b="1" sz="4000"/>
          </a:p>
        </p:txBody>
      </p:sp>
      <p:grpSp>
        <p:nvGrpSpPr>
          <p:cNvPr id="470" name="Google Shape;470;p24"/>
          <p:cNvGrpSpPr/>
          <p:nvPr/>
        </p:nvGrpSpPr>
        <p:grpSpPr>
          <a:xfrm>
            <a:off x="1207310" y="3057516"/>
            <a:ext cx="8847793" cy="3594416"/>
            <a:chOff x="383053" y="2223"/>
            <a:chExt cx="8847793" cy="3594416"/>
          </a:xfrm>
        </p:grpSpPr>
        <p:sp>
          <p:nvSpPr>
            <p:cNvPr id="471" name="Google Shape;471;p24"/>
            <p:cNvSpPr/>
            <p:nvPr/>
          </p:nvSpPr>
          <p:spPr>
            <a:xfrm>
              <a:off x="383053" y="2223"/>
              <a:ext cx="2764935" cy="1658961"/>
            </a:xfrm>
            <a:prstGeom prst="rect">
              <a:avLst/>
            </a:prstGeom>
            <a:gradFill>
              <a:gsLst>
                <a:gs pos="0">
                  <a:srgbClr val="CEE0E7"/>
                </a:gs>
                <a:gs pos="100000">
                  <a:srgbClr val="A1C5D5"/>
                </a:gs>
              </a:gsLst>
              <a:lin ang="5400000" scaled="0"/>
            </a:gra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txBox="1"/>
            <p:nvPr/>
          </p:nvSpPr>
          <p:spPr>
            <a:xfrm>
              <a:off x="383053" y="2223"/>
              <a:ext cx="2764935" cy="165896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Book Antiqua"/>
                <a:buNone/>
              </a:pPr>
              <a:r>
                <a:rPr b="0" lang="en-US" sz="2000">
                  <a:solidFill>
                    <a:schemeClr val="dk1"/>
                  </a:solidFill>
                  <a:latin typeface="Book Antiqua"/>
                  <a:ea typeface="Book Antiqua"/>
                  <a:cs typeface="Book Antiqua"/>
                  <a:sym typeface="Book Antiqua"/>
                </a:rPr>
                <a:t>Missing data can reduce statistical power</a:t>
              </a:r>
              <a:endParaRPr b="0" sz="2000">
                <a:solidFill>
                  <a:schemeClr val="dk1"/>
                </a:solidFill>
                <a:latin typeface="Book Antiqua"/>
                <a:ea typeface="Book Antiqua"/>
                <a:cs typeface="Book Antiqua"/>
                <a:sym typeface="Book Antiqua"/>
              </a:endParaRPr>
            </a:p>
          </p:txBody>
        </p:sp>
        <p:sp>
          <p:nvSpPr>
            <p:cNvPr id="473" name="Google Shape;473;p24"/>
            <p:cNvSpPr/>
            <p:nvPr/>
          </p:nvSpPr>
          <p:spPr>
            <a:xfrm>
              <a:off x="3424482" y="2223"/>
              <a:ext cx="2764935" cy="1658961"/>
            </a:xfrm>
            <a:prstGeom prst="rect">
              <a:avLst/>
            </a:prstGeom>
            <a:gradFill>
              <a:gsLst>
                <a:gs pos="0">
                  <a:srgbClr val="F5E7FD"/>
                </a:gs>
                <a:gs pos="100000">
                  <a:srgbClr val="DEB1F9"/>
                </a:gs>
              </a:gsLst>
              <a:lin ang="5400000" scaled="0"/>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txBox="1"/>
            <p:nvPr/>
          </p:nvSpPr>
          <p:spPr>
            <a:xfrm>
              <a:off x="3424482" y="2223"/>
              <a:ext cx="2764935" cy="165896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Book Antiqua"/>
                <a:buNone/>
              </a:pPr>
              <a:r>
                <a:rPr b="0" i="0" lang="en-US" sz="2000">
                  <a:solidFill>
                    <a:schemeClr val="dk1"/>
                  </a:solidFill>
                  <a:latin typeface="Book Antiqua"/>
                  <a:ea typeface="Book Antiqua"/>
                  <a:cs typeface="Book Antiqua"/>
                  <a:sym typeface="Book Antiqua"/>
                </a:rPr>
                <a:t>Data inconsistency creates unreliable data</a:t>
              </a:r>
              <a:endParaRPr b="0" sz="2000">
                <a:solidFill>
                  <a:schemeClr val="dk1"/>
                </a:solidFill>
                <a:latin typeface="Book Antiqua"/>
                <a:ea typeface="Book Antiqua"/>
                <a:cs typeface="Book Antiqua"/>
                <a:sym typeface="Book Antiqua"/>
              </a:endParaRPr>
            </a:p>
          </p:txBody>
        </p:sp>
        <p:sp>
          <p:nvSpPr>
            <p:cNvPr id="475" name="Google Shape;475;p24"/>
            <p:cNvSpPr/>
            <p:nvPr/>
          </p:nvSpPr>
          <p:spPr>
            <a:xfrm>
              <a:off x="6465911" y="2223"/>
              <a:ext cx="2764935" cy="1658961"/>
            </a:xfrm>
            <a:prstGeom prst="rect">
              <a:avLst/>
            </a:prstGeom>
            <a:gradFill>
              <a:gsLst>
                <a:gs pos="0">
                  <a:srgbClr val="6FAFC6"/>
                </a:gs>
                <a:gs pos="50000">
                  <a:srgbClr val="54A8C4"/>
                </a:gs>
                <a:gs pos="100000">
                  <a:srgbClr val="4596B2"/>
                </a:gs>
              </a:gsLst>
              <a:lin ang="5400000" scaled="0"/>
            </a:gra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txBox="1"/>
            <p:nvPr/>
          </p:nvSpPr>
          <p:spPr>
            <a:xfrm>
              <a:off x="6465911" y="2223"/>
              <a:ext cx="2764935" cy="165896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Book Antiqua"/>
                <a:buNone/>
              </a:pPr>
              <a:r>
                <a:rPr b="0" i="0" lang="en-US" sz="2000">
                  <a:solidFill>
                    <a:schemeClr val="dk1"/>
                  </a:solidFill>
                  <a:latin typeface="Book Antiqua"/>
                  <a:ea typeface="Book Antiqua"/>
                  <a:cs typeface="Book Antiqua"/>
                  <a:sym typeface="Book Antiqua"/>
                </a:rPr>
                <a:t>Removing duplicate and inaccurate data from databa</a:t>
              </a:r>
              <a:r>
                <a:rPr b="0" i="0" lang="en-US" sz="2000">
                  <a:solidFill>
                    <a:schemeClr val="dk1"/>
                  </a:solidFill>
                  <a:latin typeface="Book Antiqua"/>
                  <a:ea typeface="Book Antiqua"/>
                  <a:cs typeface="Book Antiqua"/>
                  <a:sym typeface="Book Antiqua"/>
                </a:rPr>
                <a:t>ses can help business save valuable resources</a:t>
              </a:r>
              <a:endParaRPr b="0" sz="2000">
                <a:solidFill>
                  <a:schemeClr val="dk1"/>
                </a:solidFill>
                <a:latin typeface="Book Antiqua"/>
                <a:ea typeface="Book Antiqua"/>
                <a:cs typeface="Book Antiqua"/>
                <a:sym typeface="Book Antiqua"/>
              </a:endParaRPr>
            </a:p>
          </p:txBody>
        </p:sp>
        <p:sp>
          <p:nvSpPr>
            <p:cNvPr id="477" name="Google Shape;477;p24"/>
            <p:cNvSpPr/>
            <p:nvPr/>
          </p:nvSpPr>
          <p:spPr>
            <a:xfrm>
              <a:off x="3424482" y="1937678"/>
              <a:ext cx="2764935" cy="1658961"/>
            </a:xfrm>
            <a:prstGeom prst="rect">
              <a:avLst/>
            </a:prstGeom>
            <a:gradFill>
              <a:gsLst>
                <a:gs pos="0">
                  <a:srgbClr val="D68EFA"/>
                </a:gs>
                <a:gs pos="50000">
                  <a:srgbClr val="D275FF"/>
                </a:gs>
                <a:gs pos="100000">
                  <a:srgbClr val="BB60E8"/>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txBox="1"/>
            <p:nvPr/>
          </p:nvSpPr>
          <p:spPr>
            <a:xfrm>
              <a:off x="3424482" y="1937678"/>
              <a:ext cx="2764935" cy="165896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Book Antiqua"/>
                <a:buNone/>
              </a:pPr>
              <a:r>
                <a:rPr b="0" i="0" lang="en-US" sz="2000">
                  <a:solidFill>
                    <a:schemeClr val="dk1"/>
                  </a:solidFill>
                  <a:latin typeface="Book Antiqua"/>
                  <a:ea typeface="Book Antiqua"/>
                  <a:cs typeface="Book Antiqua"/>
                  <a:sym typeface="Book Antiqua"/>
                </a:rPr>
                <a:t>Incorrect data may lead to bad decisions</a:t>
              </a:r>
              <a:endParaRPr b="0" sz="2000">
                <a:solidFill>
                  <a:schemeClr val="dk1"/>
                </a:solidFill>
                <a:latin typeface="Book Antiqua"/>
                <a:ea typeface="Book Antiqua"/>
                <a:cs typeface="Book Antiqua"/>
                <a:sym typeface="Book Antiqua"/>
              </a:endParaRPr>
            </a:p>
          </p:txBody>
        </p:sp>
      </p:grpSp>
      <p:sp>
        <p:nvSpPr>
          <p:cNvPr id="479" name="Google Shape;479;p24"/>
          <p:cNvSpPr txBox="1"/>
          <p:nvPr/>
        </p:nvSpPr>
        <p:spPr>
          <a:xfrm>
            <a:off x="1266940" y="2275939"/>
            <a:ext cx="87804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chemeClr val="lt1"/>
                </a:solidFill>
                <a:latin typeface="arial"/>
                <a:ea typeface="arial"/>
                <a:cs typeface="arial"/>
                <a:sym typeface="arial"/>
              </a:rPr>
              <a:t>Data cleaning</a:t>
            </a:r>
            <a:r>
              <a:rPr b="0" i="0" lang="en-US" sz="1800">
                <a:solidFill>
                  <a:schemeClr val="lt1"/>
                </a:solidFill>
                <a:latin typeface="arial"/>
                <a:ea typeface="arial"/>
                <a:cs typeface="arial"/>
                <a:sym typeface="arial"/>
              </a:rPr>
              <a:t> is the process of ensuring </a:t>
            </a:r>
            <a:r>
              <a:rPr b="1" i="0" lang="en-US" sz="1800">
                <a:solidFill>
                  <a:schemeClr val="lt1"/>
                </a:solidFill>
                <a:latin typeface="arial"/>
                <a:ea typeface="arial"/>
                <a:cs typeface="arial"/>
                <a:sym typeface="arial"/>
              </a:rPr>
              <a:t>data</a:t>
            </a:r>
            <a:r>
              <a:rPr b="0" i="0" lang="en-US" sz="1800">
                <a:solidFill>
                  <a:schemeClr val="lt1"/>
                </a:solidFill>
                <a:latin typeface="arial"/>
                <a:ea typeface="arial"/>
                <a:cs typeface="arial"/>
                <a:sym typeface="arial"/>
              </a:rPr>
              <a:t> is correct, consistent and usable</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Data cleaning Workflow</a:t>
            </a:r>
            <a:endParaRPr b="1" sz="4000"/>
          </a:p>
        </p:txBody>
      </p:sp>
      <p:sp>
        <p:nvSpPr>
          <p:cNvPr id="486" name="Google Shape;486;p25"/>
          <p:cNvSpPr txBox="1"/>
          <p:nvPr>
            <p:ph idx="1" type="body"/>
          </p:nvPr>
        </p:nvSpPr>
        <p:spPr>
          <a:xfrm>
            <a:off x="1024568" y="2415673"/>
            <a:ext cx="9419421" cy="399782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None/>
            </a:pPr>
            <a:r>
              <a:rPr b="0" i="0" lang="en-US" sz="2200">
                <a:latin typeface="Arial"/>
                <a:ea typeface="Arial"/>
                <a:cs typeface="Arial"/>
                <a:sym typeface="Arial"/>
              </a:rPr>
              <a:t>The workflow is a sequence of three steps aiming at producing high-quality data and taking into account all the criteria we’ve talked about.</a:t>
            </a:r>
            <a:endParaRPr/>
          </a:p>
          <a:p>
            <a:pPr indent="-228600" lvl="0" marL="228600" rtl="0" algn="l">
              <a:lnSpc>
                <a:spcPct val="90000"/>
              </a:lnSpc>
              <a:spcBef>
                <a:spcPts val="1000"/>
              </a:spcBef>
              <a:spcAft>
                <a:spcPts val="0"/>
              </a:spcAft>
              <a:buClr>
                <a:schemeClr val="lt1"/>
              </a:buClr>
              <a:buSzPts val="2200"/>
              <a:buFont typeface="Trebuchet MS"/>
              <a:buAutoNum type="arabicPeriod"/>
            </a:pPr>
            <a:r>
              <a:rPr b="1" i="0" lang="en-US" sz="2200">
                <a:latin typeface="Arial"/>
                <a:ea typeface="Arial"/>
                <a:cs typeface="Arial"/>
                <a:sym typeface="Arial"/>
              </a:rPr>
              <a:t>Inspection: </a:t>
            </a:r>
            <a:r>
              <a:rPr b="0" i="0" lang="en-US" sz="2200">
                <a:latin typeface="Arial"/>
                <a:ea typeface="Arial"/>
                <a:cs typeface="Arial"/>
                <a:sym typeface="Arial"/>
              </a:rPr>
              <a:t>Detect unexpected, incorrect, and inconsistent data.</a:t>
            </a:r>
            <a:r>
              <a:rPr b="0" i="0" lang="en-US" sz="2200">
                <a:latin typeface="arial"/>
                <a:ea typeface="arial"/>
                <a:cs typeface="arial"/>
                <a:sym typeface="arial"/>
              </a:rPr>
              <a:t> Fix or remove the anomalies discovered. Verifying: After </a:t>
            </a:r>
            <a:r>
              <a:rPr b="1" i="0" lang="en-US" sz="2200">
                <a:latin typeface="arial"/>
                <a:ea typeface="arial"/>
                <a:cs typeface="arial"/>
                <a:sym typeface="arial"/>
              </a:rPr>
              <a:t>cleaning</a:t>
            </a:r>
            <a:r>
              <a:rPr b="0" i="0" lang="en-US" sz="2200">
                <a:latin typeface="arial"/>
                <a:ea typeface="arial"/>
                <a:cs typeface="arial"/>
                <a:sym typeface="arial"/>
              </a:rPr>
              <a:t>, the results are inspected to verify correctness</a:t>
            </a:r>
            <a:endParaRPr b="0" i="0" sz="2200">
              <a:latin typeface="Arial"/>
              <a:ea typeface="Arial"/>
              <a:cs typeface="Arial"/>
              <a:sym typeface="Arial"/>
            </a:endParaRPr>
          </a:p>
          <a:p>
            <a:pPr indent="-228600" lvl="0" marL="228600" rtl="0" algn="l">
              <a:lnSpc>
                <a:spcPct val="90000"/>
              </a:lnSpc>
              <a:spcBef>
                <a:spcPts val="1000"/>
              </a:spcBef>
              <a:spcAft>
                <a:spcPts val="0"/>
              </a:spcAft>
              <a:buClr>
                <a:schemeClr val="lt1"/>
              </a:buClr>
              <a:buSzPts val="2200"/>
              <a:buFont typeface="Trebuchet MS"/>
              <a:buAutoNum type="arabicPeriod"/>
            </a:pPr>
            <a:r>
              <a:rPr b="1" i="0" lang="en-US" sz="2200">
                <a:latin typeface="arial"/>
                <a:ea typeface="arial"/>
                <a:cs typeface="arial"/>
                <a:sym typeface="arial"/>
              </a:rPr>
              <a:t>Data profiling</a:t>
            </a:r>
            <a:r>
              <a:rPr b="0" i="0" lang="en-US" sz="2200">
                <a:latin typeface="arial"/>
                <a:ea typeface="arial"/>
                <a:cs typeface="arial"/>
                <a:sym typeface="arial"/>
              </a:rPr>
              <a:t> is the process of reviewing source data, understanding structure, content and interrelationships, and identifying potential for data projects.</a:t>
            </a:r>
            <a:r>
              <a:rPr b="0" i="0" lang="en-US" sz="2200">
                <a:latin typeface="Arial"/>
                <a:ea typeface="Arial"/>
                <a:cs typeface="Arial"/>
                <a:sym typeface="Arial"/>
              </a:rPr>
              <a:t>.</a:t>
            </a:r>
            <a:endParaRPr/>
          </a:p>
          <a:p>
            <a:pPr indent="-228600" lvl="0" marL="228600" rtl="0" algn="l">
              <a:lnSpc>
                <a:spcPct val="90000"/>
              </a:lnSpc>
              <a:spcBef>
                <a:spcPts val="1000"/>
              </a:spcBef>
              <a:spcAft>
                <a:spcPts val="0"/>
              </a:spcAft>
              <a:buClr>
                <a:schemeClr val="lt1"/>
              </a:buClr>
              <a:buSzPts val="2200"/>
              <a:buFont typeface="Trebuchet MS"/>
              <a:buAutoNum type="arabicPeriod"/>
            </a:pPr>
            <a:r>
              <a:rPr b="1" i="0" lang="en-US" sz="2200">
                <a:latin typeface="Arial"/>
                <a:ea typeface="Arial"/>
                <a:cs typeface="Arial"/>
                <a:sym typeface="Arial"/>
              </a:rPr>
              <a:t>Verification:</a:t>
            </a:r>
            <a:r>
              <a:rPr b="0" i="0" lang="en-US" sz="2200">
                <a:latin typeface="Arial"/>
                <a:ea typeface="Arial"/>
                <a:cs typeface="Arial"/>
                <a:sym typeface="Arial"/>
              </a:rPr>
              <a:t> After cleaning, the results are inspected to verify correctness.</a:t>
            </a:r>
            <a:endParaRPr/>
          </a:p>
          <a:p>
            <a:pPr indent="-76200" lvl="0" marL="22860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n-US"/>
              <a:t>Data Enrichment</a:t>
            </a:r>
            <a:endParaRPr b="1"/>
          </a:p>
        </p:txBody>
      </p:sp>
      <p:pic>
        <p:nvPicPr>
          <p:cNvPr id="492" name="Google Shape;492;p26"/>
          <p:cNvPicPr preferRelativeResize="0"/>
          <p:nvPr>
            <p:ph idx="1" type="body"/>
          </p:nvPr>
        </p:nvPicPr>
        <p:blipFill rotWithShape="1">
          <a:blip r:embed="rId3">
            <a:alphaModFix/>
          </a:blip>
          <a:srcRect b="0" l="0" r="0" t="0"/>
          <a:stretch/>
        </p:blipFill>
        <p:spPr>
          <a:xfrm>
            <a:off x="7546555" y="2534023"/>
            <a:ext cx="4353252" cy="2489812"/>
          </a:xfrm>
          <a:prstGeom prst="rect">
            <a:avLst/>
          </a:prstGeom>
          <a:noFill/>
          <a:ln>
            <a:noFill/>
          </a:ln>
        </p:spPr>
      </p:pic>
      <p:sp>
        <p:nvSpPr>
          <p:cNvPr id="493" name="Google Shape;493;p26"/>
          <p:cNvSpPr txBox="1"/>
          <p:nvPr/>
        </p:nvSpPr>
        <p:spPr>
          <a:xfrm>
            <a:off x="115924" y="1941723"/>
            <a:ext cx="7254362"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Lets take an example here: </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Weather can be an important factor in outdoor trips, as it is much less appealing to ride a bicycle on a particularly rainy or windy day. </a:t>
            </a:r>
            <a:endParaRPr/>
          </a:p>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An analyst might be able to get further insights and draw more well-informed conclusions if you added weather data to the Trip dataset. </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To accomplish this, you can use the join function to bring these two datasets together. After loading the Weather data you can see that it is already quite clean and standardized. Next, hitting the join function will allow you to select the Trip dataset that you’ve already cleaned. </a:t>
            </a:r>
            <a:endParaRPr/>
          </a:p>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You want to join the two datasets using the date value as your join key so that the rows and columns match--however only one date column needs to be incorporated into the output dataset to avoid a duplicate. Once the join is created, this transformed dataset will have both trip and weather data within it</a:t>
            </a:r>
            <a:endParaRPr b="1" sz="1800">
              <a:solidFill>
                <a:schemeClr val="lt1"/>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7"/>
          <p:cNvSpPr txBox="1"/>
          <p:nvPr>
            <p:ph type="title"/>
          </p:nvPr>
        </p:nvSpPr>
        <p:spPr>
          <a:xfrm>
            <a:off x="7151543" y="715151"/>
            <a:ext cx="7958331" cy="1077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Validation</a:t>
            </a:r>
            <a:endParaRPr b="1" sz="4000"/>
          </a:p>
        </p:txBody>
      </p:sp>
      <p:sp>
        <p:nvSpPr>
          <p:cNvPr id="499" name="Google Shape;499;p27"/>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a:t>Checking the quality of data after cleansing, normalizing, denormal zing and enriching the data</a:t>
            </a:r>
            <a:endParaRPr/>
          </a:p>
          <a:p>
            <a:pPr indent="-228600" lvl="0" marL="228600" rtl="0" algn="l">
              <a:lnSpc>
                <a:spcPct val="90000"/>
              </a:lnSpc>
              <a:spcBef>
                <a:spcPts val="1000"/>
              </a:spcBef>
              <a:spcAft>
                <a:spcPts val="0"/>
              </a:spcAft>
              <a:buClr>
                <a:schemeClr val="lt1"/>
              </a:buClr>
              <a:buSzPts val="2400"/>
              <a:buChar char="•"/>
            </a:pPr>
            <a:r>
              <a:rPr lang="en-US"/>
              <a:t>Verifying consistency, quality and security of data</a:t>
            </a:r>
            <a:endParaRPr/>
          </a:p>
          <a:p>
            <a:pPr indent="-228600" lvl="0" marL="228600" rtl="0" algn="l">
              <a:lnSpc>
                <a:spcPct val="90000"/>
              </a:lnSpc>
              <a:spcBef>
                <a:spcPts val="1000"/>
              </a:spcBef>
              <a:spcAft>
                <a:spcPts val="0"/>
              </a:spcAft>
              <a:buClr>
                <a:schemeClr val="lt1"/>
              </a:buClr>
              <a:buSzPts val="2400"/>
              <a:buChar char="•"/>
            </a:pPr>
            <a:r>
              <a:rPr lang="en-US"/>
              <a:t>Once the transformations are complete, you can view the Results Summary, which displays detailed statistics of the transformations applied over the entire dataset. You can then export the results of this transformation into the appropriate output format best-fit for your visualization or analytics tool of choice,</a:t>
            </a:r>
            <a:endParaRPr/>
          </a:p>
          <a:p>
            <a:pPr indent="-76200" lvl="0" marL="228600" rtl="0" algn="l">
              <a:lnSpc>
                <a:spcPct val="90000"/>
              </a:lnSpc>
              <a:spcBef>
                <a:spcPts val="1000"/>
              </a:spcBef>
              <a:spcAft>
                <a:spcPts val="0"/>
              </a:spcAft>
              <a:buClr>
                <a:schemeClr val="lt1"/>
              </a:buClr>
              <a:buSzPts val="2400"/>
              <a:buNone/>
            </a:pPr>
            <a:r>
              <a:t/>
            </a:r>
            <a:endParaRPr/>
          </a:p>
        </p:txBody>
      </p:sp>
      <p:pic>
        <p:nvPicPr>
          <p:cNvPr descr="Checkmark" id="500" name="Google Shape;500;p27"/>
          <p:cNvPicPr preferRelativeResize="0"/>
          <p:nvPr/>
        </p:nvPicPr>
        <p:blipFill rotWithShape="1">
          <a:blip r:embed="rId3">
            <a:alphaModFix/>
          </a:blip>
          <a:srcRect b="0" l="0" r="0" t="0"/>
          <a:stretch/>
        </p:blipFill>
        <p:spPr>
          <a:xfrm>
            <a:off x="6010216" y="693590"/>
            <a:ext cx="914400" cy="91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8"/>
          <p:cNvSpPr txBox="1"/>
          <p:nvPr>
            <p:ph type="title"/>
          </p:nvPr>
        </p:nvSpPr>
        <p:spPr>
          <a:xfrm>
            <a:off x="6044590" y="753227"/>
            <a:ext cx="4249592" cy="997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Publishing phase</a:t>
            </a:r>
            <a:endParaRPr b="1" sz="4000"/>
          </a:p>
        </p:txBody>
      </p:sp>
      <p:sp>
        <p:nvSpPr>
          <p:cNvPr id="506" name="Google Shape;506;p28"/>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100000"/>
              <a:buNone/>
            </a:pPr>
            <a:r>
              <a:rPr lang="en-US"/>
              <a:t>When your data has been successfully structured, cleaned, enriched and validated, it’s time to publish your wrangled output for use in downstream analytics processes. Through the wrangling process, a wider variety of data sources can be used in different statistics, analytics and data visualization applications. This broadens the usage of data throughout the organization and enhances the potential value of data to the business.</a:t>
            </a:r>
            <a:endParaRPr/>
          </a:p>
          <a:p>
            <a:pPr indent="-87629" lvl="0" marL="228600" rtl="0" algn="l">
              <a:lnSpc>
                <a:spcPct val="90000"/>
              </a:lnSpc>
              <a:spcBef>
                <a:spcPts val="1000"/>
              </a:spcBef>
              <a:spcAft>
                <a:spcPts val="0"/>
              </a:spcAft>
              <a:buClr>
                <a:schemeClr val="lt1"/>
              </a:buClr>
              <a:buSzPct val="100000"/>
              <a:buNone/>
            </a:pPr>
            <a:r>
              <a:t/>
            </a:r>
            <a:endParaRPr/>
          </a:p>
          <a:p>
            <a:pPr indent="0" lvl="0" marL="0" rtl="0" algn="l">
              <a:lnSpc>
                <a:spcPct val="90000"/>
              </a:lnSpc>
              <a:spcBef>
                <a:spcPts val="1000"/>
              </a:spcBef>
              <a:spcAft>
                <a:spcPts val="0"/>
              </a:spcAft>
              <a:buClr>
                <a:schemeClr val="lt1"/>
              </a:buClr>
              <a:buSzPct val="100000"/>
              <a:buNone/>
            </a:pPr>
            <a:r>
              <a:rPr lang="en-US"/>
              <a:t>Now you’re ready to deliver the output of your data wrangling efforts into the appropriate format for downstream analytic uses. You can publish and save your results as a CSV, JSON, or any other format of your choice.</a:t>
            </a:r>
            <a:endParaRPr/>
          </a:p>
        </p:txBody>
      </p:sp>
      <p:pic>
        <p:nvPicPr>
          <p:cNvPr descr="Document" id="507" name="Google Shape;507;p28"/>
          <p:cNvPicPr preferRelativeResize="0"/>
          <p:nvPr/>
        </p:nvPicPr>
        <p:blipFill rotWithShape="1">
          <a:blip r:embed="rId3">
            <a:alphaModFix/>
          </a:blip>
          <a:srcRect b="0" l="0" r="0" t="0"/>
          <a:stretch/>
        </p:blipFill>
        <p:spPr>
          <a:xfrm>
            <a:off x="5130189" y="753228"/>
            <a:ext cx="914400" cy="91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9"/>
          <p:cNvSpPr txBox="1"/>
          <p:nvPr>
            <p:ph type="title"/>
          </p:nvPr>
        </p:nvSpPr>
        <p:spPr>
          <a:xfrm>
            <a:off x="3118584" y="609752"/>
            <a:ext cx="7958331" cy="1077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Tools for Data Wrangling</a:t>
            </a:r>
            <a:endParaRPr b="1" sz="4000"/>
          </a:p>
        </p:txBody>
      </p:sp>
      <p:pic>
        <p:nvPicPr>
          <p:cNvPr id="513" name="Google Shape;513;p29"/>
          <p:cNvPicPr preferRelativeResize="0"/>
          <p:nvPr>
            <p:ph idx="1" type="body"/>
          </p:nvPr>
        </p:nvPicPr>
        <p:blipFill rotWithShape="1">
          <a:blip r:embed="rId3">
            <a:alphaModFix/>
          </a:blip>
          <a:srcRect b="0" l="0" r="0" t="0"/>
          <a:stretch/>
        </p:blipFill>
        <p:spPr>
          <a:xfrm>
            <a:off x="2385099" y="2125743"/>
            <a:ext cx="1800000" cy="1800000"/>
          </a:xfrm>
          <a:prstGeom prst="rect">
            <a:avLst/>
          </a:prstGeom>
          <a:noFill/>
          <a:ln>
            <a:noFill/>
          </a:ln>
        </p:spPr>
      </p:pic>
      <p:pic>
        <p:nvPicPr>
          <p:cNvPr id="514" name="Google Shape;514;p29"/>
          <p:cNvPicPr preferRelativeResize="0"/>
          <p:nvPr/>
        </p:nvPicPr>
        <p:blipFill rotWithShape="1">
          <a:blip r:embed="rId4">
            <a:alphaModFix/>
          </a:blip>
          <a:srcRect b="0" l="0" r="0" t="0"/>
          <a:stretch/>
        </p:blipFill>
        <p:spPr>
          <a:xfrm>
            <a:off x="7196847" y="2106552"/>
            <a:ext cx="1800000" cy="1800000"/>
          </a:xfrm>
          <a:prstGeom prst="rect">
            <a:avLst/>
          </a:prstGeom>
          <a:noFill/>
          <a:ln>
            <a:noFill/>
          </a:ln>
        </p:spPr>
      </p:pic>
      <p:pic>
        <p:nvPicPr>
          <p:cNvPr id="515" name="Google Shape;515;p29"/>
          <p:cNvPicPr preferRelativeResize="0"/>
          <p:nvPr/>
        </p:nvPicPr>
        <p:blipFill rotWithShape="1">
          <a:blip r:embed="rId5">
            <a:alphaModFix/>
          </a:blip>
          <a:srcRect b="0" l="0" r="0" t="0"/>
          <a:stretch/>
        </p:blipFill>
        <p:spPr>
          <a:xfrm>
            <a:off x="4790973" y="2107535"/>
            <a:ext cx="1800000" cy="1800000"/>
          </a:xfrm>
          <a:prstGeom prst="rect">
            <a:avLst/>
          </a:prstGeom>
          <a:noFill/>
          <a:ln>
            <a:noFill/>
          </a:ln>
        </p:spPr>
      </p:pic>
      <p:pic>
        <p:nvPicPr>
          <p:cNvPr id="516" name="Google Shape;516;p29"/>
          <p:cNvPicPr preferRelativeResize="0"/>
          <p:nvPr/>
        </p:nvPicPr>
        <p:blipFill rotWithShape="1">
          <a:blip r:embed="rId6">
            <a:alphaModFix/>
          </a:blip>
          <a:srcRect b="0" l="0" r="0" t="0"/>
          <a:stretch/>
        </p:blipFill>
        <p:spPr>
          <a:xfrm>
            <a:off x="8422890" y="4160694"/>
            <a:ext cx="1800000" cy="1800000"/>
          </a:xfrm>
          <a:prstGeom prst="rect">
            <a:avLst/>
          </a:prstGeom>
          <a:noFill/>
          <a:ln>
            <a:noFill/>
          </a:ln>
        </p:spPr>
      </p:pic>
      <p:pic>
        <p:nvPicPr>
          <p:cNvPr id="517" name="Google Shape;517;p29"/>
          <p:cNvPicPr preferRelativeResize="0"/>
          <p:nvPr/>
        </p:nvPicPr>
        <p:blipFill rotWithShape="1">
          <a:blip r:embed="rId7">
            <a:alphaModFix/>
          </a:blip>
          <a:srcRect b="0" l="0" r="0" t="0"/>
          <a:stretch/>
        </p:blipFill>
        <p:spPr>
          <a:xfrm>
            <a:off x="3812602" y="4147993"/>
            <a:ext cx="1800000" cy="1800000"/>
          </a:xfrm>
          <a:prstGeom prst="rect">
            <a:avLst/>
          </a:prstGeom>
          <a:noFill/>
          <a:ln>
            <a:noFill/>
          </a:ln>
        </p:spPr>
      </p:pic>
      <p:pic>
        <p:nvPicPr>
          <p:cNvPr id="518" name="Google Shape;518;p29"/>
          <p:cNvPicPr preferRelativeResize="0"/>
          <p:nvPr/>
        </p:nvPicPr>
        <p:blipFill rotWithShape="1">
          <a:blip r:embed="rId8">
            <a:alphaModFix/>
          </a:blip>
          <a:srcRect b="0" l="0" r="0" t="0"/>
          <a:stretch/>
        </p:blipFill>
        <p:spPr>
          <a:xfrm>
            <a:off x="6117746" y="4160694"/>
            <a:ext cx="1800000" cy="1800000"/>
          </a:xfrm>
          <a:prstGeom prst="rect">
            <a:avLst/>
          </a:prstGeom>
          <a:noFill/>
          <a:ln>
            <a:noFill/>
          </a:ln>
        </p:spPr>
      </p:pic>
      <p:pic>
        <p:nvPicPr>
          <p:cNvPr id="519" name="Google Shape;519;p29"/>
          <p:cNvPicPr preferRelativeResize="0"/>
          <p:nvPr/>
        </p:nvPicPr>
        <p:blipFill rotWithShape="1">
          <a:blip r:embed="rId9">
            <a:alphaModFix/>
          </a:blip>
          <a:srcRect b="0" l="0" r="0" t="0"/>
          <a:stretch/>
        </p:blipFill>
        <p:spPr>
          <a:xfrm>
            <a:off x="1485099" y="4147993"/>
            <a:ext cx="1800000" cy="180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
          <p:cNvSpPr txBox="1"/>
          <p:nvPr>
            <p:ph idx="1" type="body"/>
          </p:nvPr>
        </p:nvSpPr>
        <p:spPr>
          <a:xfrm>
            <a:off x="5916517" y="884328"/>
            <a:ext cx="5516049" cy="1550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None/>
            </a:pPr>
            <a:r>
              <a:rPr lang="en-US" sz="4000"/>
              <a:t>GATHERING DATA</a:t>
            </a:r>
            <a:endParaRPr sz="4000"/>
          </a:p>
        </p:txBody>
      </p:sp>
      <p:pic>
        <p:nvPicPr>
          <p:cNvPr id="227" name="Google Shape;227;p3"/>
          <p:cNvPicPr preferRelativeResize="0"/>
          <p:nvPr/>
        </p:nvPicPr>
        <p:blipFill rotWithShape="1">
          <a:blip r:embed="rId3">
            <a:alphaModFix/>
          </a:blip>
          <a:srcRect b="0" l="0" r="0" t="0"/>
          <a:stretch/>
        </p:blipFill>
        <p:spPr>
          <a:xfrm>
            <a:off x="2776251" y="3429000"/>
            <a:ext cx="6280533" cy="3286812"/>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t/>
            </a:r>
            <a:endParaRPr/>
          </a:p>
        </p:txBody>
      </p:sp>
      <p:sp>
        <p:nvSpPr>
          <p:cNvPr id="525" name="Google Shape;525;p30"/>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381000" lvl="0" marL="228600" rtl="0" algn="l">
              <a:lnSpc>
                <a:spcPct val="90000"/>
              </a:lnSpc>
              <a:spcBef>
                <a:spcPts val="0"/>
              </a:spcBef>
              <a:spcAft>
                <a:spcPts val="0"/>
              </a:spcAft>
              <a:buClr>
                <a:schemeClr val="lt1"/>
              </a:buClr>
              <a:buSzPts val="6000"/>
              <a:buChar char="•"/>
            </a:pPr>
            <a:r>
              <a:rPr lang="en-US" sz="6000"/>
              <a:t>Any Questions ?</a:t>
            </a:r>
            <a:endParaRPr sz="6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Activity</a:t>
            </a:r>
            <a:endParaRPr b="1" sz="4000"/>
          </a:p>
        </p:txBody>
      </p:sp>
      <p:sp>
        <p:nvSpPr>
          <p:cNvPr id="531" name="Google Shape;531;p31"/>
          <p:cNvSpPr txBox="1"/>
          <p:nvPr>
            <p:ph idx="1" type="body"/>
          </p:nvPr>
        </p:nvSpPr>
        <p:spPr>
          <a:xfrm>
            <a:off x="771182" y="2052115"/>
            <a:ext cx="9798958" cy="4613089"/>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7000"/>
              </a:lnSpc>
              <a:spcBef>
                <a:spcPts val="0"/>
              </a:spcBef>
              <a:spcAft>
                <a:spcPts val="0"/>
              </a:spcAft>
              <a:buClr>
                <a:schemeClr val="lt1"/>
              </a:buClr>
              <a:buSzPct val="100000"/>
              <a:buNone/>
            </a:pPr>
            <a:r>
              <a:rPr b="1" lang="en-US" sz="2100">
                <a:latin typeface="Helvetica Neue"/>
                <a:ea typeface="Helvetica Neue"/>
                <a:cs typeface="Helvetica Neue"/>
                <a:sym typeface="Helvetica Neue"/>
              </a:rPr>
              <a:t>Use Case</a:t>
            </a:r>
            <a:endParaRPr b="1" sz="2100">
              <a:latin typeface="Calibri"/>
              <a:ea typeface="Calibri"/>
              <a:cs typeface="Calibri"/>
              <a:sym typeface="Calibri"/>
            </a:endParaRPr>
          </a:p>
          <a:p>
            <a:pPr indent="-228600" lvl="0" marL="228600" rtl="0" algn="l">
              <a:lnSpc>
                <a:spcPct val="107000"/>
              </a:lnSpc>
              <a:spcBef>
                <a:spcPts val="1800"/>
              </a:spcBef>
              <a:spcAft>
                <a:spcPts val="0"/>
              </a:spcAft>
              <a:buClr>
                <a:schemeClr val="lt1"/>
              </a:buClr>
              <a:buSzPct val="100000"/>
              <a:buChar char="•"/>
            </a:pPr>
            <a:r>
              <a:rPr lang="en-US" sz="2100">
                <a:latin typeface="Helvetica Neue"/>
                <a:ea typeface="Helvetica Neue"/>
                <a:cs typeface="Helvetica Neue"/>
                <a:sym typeface="Helvetica Neue"/>
              </a:rPr>
              <a:t>Maria is a 25-year-old US Army veteran, newly returned to the civilian workforce. She has recently completed a six-year commitment with the Army. During her time in the Army, she worked in supply management and logistics. She has decided to pursue a degree in Management Systems and Information Technology.</a:t>
            </a:r>
            <a:endParaRPr sz="2100">
              <a:latin typeface="Calibri"/>
              <a:ea typeface="Calibri"/>
              <a:cs typeface="Calibri"/>
              <a:sym typeface="Calibri"/>
            </a:endParaRPr>
          </a:p>
          <a:p>
            <a:pPr indent="-228600" lvl="0" marL="228600" rtl="0" algn="l">
              <a:lnSpc>
                <a:spcPct val="107000"/>
              </a:lnSpc>
              <a:spcBef>
                <a:spcPts val="1800"/>
              </a:spcBef>
              <a:spcAft>
                <a:spcPts val="0"/>
              </a:spcAft>
              <a:buClr>
                <a:schemeClr val="lt1"/>
              </a:buClr>
              <a:buSzPct val="100000"/>
              <a:buChar char="•"/>
            </a:pPr>
            <a:r>
              <a:rPr lang="en-US" sz="2100">
                <a:latin typeface="Helvetica Neue"/>
                <a:ea typeface="Helvetica Neue"/>
                <a:cs typeface="Helvetica Neue"/>
                <a:sym typeface="Helvetica Neue"/>
              </a:rPr>
              <a:t>Maria has asked you to use your skill with data to help her search for the best school for her. She is willing to relocate anywhere in the continental United States, but she has a few criteria that her ideal schools must satisfy: </a:t>
            </a:r>
            <a:endParaRPr/>
          </a:p>
          <a:p>
            <a:pPr indent="-228600" lvl="0" marL="228600" rtl="0" algn="l">
              <a:lnSpc>
                <a:spcPct val="107000"/>
              </a:lnSpc>
              <a:spcBef>
                <a:spcPts val="1800"/>
              </a:spcBef>
              <a:spcAft>
                <a:spcPts val="0"/>
              </a:spcAft>
              <a:buClr>
                <a:schemeClr val="lt1"/>
              </a:buClr>
              <a:buSzPct val="100000"/>
              <a:buChar char="•"/>
            </a:pPr>
            <a:r>
              <a:rPr lang="en-US" sz="2100">
                <a:latin typeface="Helvetica Neue"/>
                <a:ea typeface="Helvetica Neue"/>
                <a:cs typeface="Helvetica Neue"/>
                <a:sym typeface="Helvetica Neue"/>
              </a:rPr>
              <a:t>Safety of the city</a:t>
            </a:r>
            <a:endParaRPr sz="2100">
              <a:latin typeface="Helvetica Neue"/>
              <a:ea typeface="Helvetica Neue"/>
              <a:cs typeface="Helvetica Neue"/>
              <a:sym typeface="Helvetica Neue"/>
            </a:endParaRPr>
          </a:p>
          <a:p>
            <a:pPr indent="-228600" lvl="0" marL="228600" rtl="0" algn="l">
              <a:lnSpc>
                <a:spcPct val="107000"/>
              </a:lnSpc>
              <a:spcBef>
                <a:spcPts val="1800"/>
              </a:spcBef>
              <a:spcAft>
                <a:spcPts val="0"/>
              </a:spcAft>
              <a:buClr>
                <a:schemeClr val="lt1"/>
              </a:buClr>
              <a:buSzPct val="100000"/>
              <a:buChar char="•"/>
            </a:pPr>
            <a:r>
              <a:rPr lang="en-US" sz="2100">
                <a:latin typeface="Helvetica Neue"/>
                <a:ea typeface="Helvetica Neue"/>
                <a:cs typeface="Helvetica Neue"/>
                <a:sym typeface="Helvetica Neue"/>
              </a:rPr>
              <a:t>School should be offering a degree in IT</a:t>
            </a:r>
            <a:endParaRPr/>
          </a:p>
          <a:p>
            <a:pPr indent="-228600" lvl="0" marL="228600" rtl="0" algn="l">
              <a:lnSpc>
                <a:spcPct val="107000"/>
              </a:lnSpc>
              <a:spcBef>
                <a:spcPts val="1800"/>
              </a:spcBef>
              <a:spcAft>
                <a:spcPts val="0"/>
              </a:spcAft>
              <a:buClr>
                <a:schemeClr val="lt1"/>
              </a:buClr>
              <a:buSzPct val="100000"/>
              <a:buChar char="•"/>
            </a:pPr>
            <a:r>
              <a:rPr lang="en-US" sz="2100">
                <a:latin typeface="Helvetica Neue"/>
                <a:ea typeface="Helvetica Neue"/>
                <a:cs typeface="Helvetica Neue"/>
                <a:sym typeface="Helvetica Neue"/>
              </a:rPr>
              <a:t>Ranking of school.</a:t>
            </a:r>
            <a:endParaRPr/>
          </a:p>
          <a:p>
            <a:pPr indent="-228600" lvl="0" marL="228600" rtl="0" algn="l">
              <a:lnSpc>
                <a:spcPct val="107000"/>
              </a:lnSpc>
              <a:spcBef>
                <a:spcPts val="1800"/>
              </a:spcBef>
              <a:spcAft>
                <a:spcPts val="0"/>
              </a:spcAft>
              <a:buClr>
                <a:schemeClr val="lt1"/>
              </a:buClr>
              <a:buSzPct val="100000"/>
              <a:buChar char="•"/>
            </a:pPr>
            <a:r>
              <a:rPr lang="en-US" sz="2100">
                <a:latin typeface="Helvetica Neue"/>
                <a:ea typeface="Helvetica Neue"/>
                <a:cs typeface="Helvetica Neue"/>
                <a:sym typeface="Helvetica Neue"/>
              </a:rPr>
              <a:t>.</a:t>
            </a:r>
            <a:endParaRPr sz="2100">
              <a:latin typeface="Calibri"/>
              <a:ea typeface="Calibri"/>
              <a:cs typeface="Calibri"/>
              <a:sym typeface="Calibri"/>
            </a:endParaRPr>
          </a:p>
          <a:p>
            <a:pPr indent="-99060" lvl="0" marL="228600" rtl="0" algn="l">
              <a:lnSpc>
                <a:spcPct val="90000"/>
              </a:lnSpc>
              <a:spcBef>
                <a:spcPts val="1800"/>
              </a:spcBef>
              <a:spcAft>
                <a:spcPts val="0"/>
              </a:spcAft>
              <a:buClr>
                <a:schemeClr val="lt1"/>
              </a:buClr>
              <a:buSzPct val="1000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2"/>
          <p:cNvSpPr txBox="1"/>
          <p:nvPr>
            <p:ph type="title"/>
          </p:nvPr>
        </p:nvSpPr>
        <p:spPr>
          <a:xfrm>
            <a:off x="6933976" y="593626"/>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n-US"/>
              <a:t>CRIME DATA</a:t>
            </a:r>
            <a:endParaRPr/>
          </a:p>
        </p:txBody>
      </p:sp>
      <p:sp>
        <p:nvSpPr>
          <p:cNvPr id="538" name="Google Shape;538;p32"/>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lt1"/>
              </a:buClr>
              <a:buSzPts val="2400"/>
              <a:buNone/>
            </a:pPr>
            <a:r>
              <a:t/>
            </a:r>
            <a:endParaRPr/>
          </a:p>
        </p:txBody>
      </p:sp>
      <p:pic>
        <p:nvPicPr>
          <p:cNvPr id="539" name="Google Shape;539;p32"/>
          <p:cNvPicPr preferRelativeResize="0"/>
          <p:nvPr/>
        </p:nvPicPr>
        <p:blipFill rotWithShape="1">
          <a:blip r:embed="rId3">
            <a:alphaModFix/>
          </a:blip>
          <a:srcRect b="10779" l="-1" r="43354" t="27177"/>
          <a:stretch/>
        </p:blipFill>
        <p:spPr>
          <a:xfrm>
            <a:off x="0" y="1837850"/>
            <a:ext cx="11038114" cy="5020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3"/>
          <p:cNvSpPr txBox="1"/>
          <p:nvPr>
            <p:ph type="title"/>
          </p:nvPr>
        </p:nvSpPr>
        <p:spPr>
          <a:xfrm>
            <a:off x="6411311" y="638750"/>
            <a:ext cx="7958331" cy="1077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n-US"/>
              <a:t>COLLEGE SCORE</a:t>
            </a:r>
            <a:endParaRPr/>
          </a:p>
        </p:txBody>
      </p:sp>
      <p:sp>
        <p:nvSpPr>
          <p:cNvPr id="546" name="Google Shape;546;p33"/>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lt1"/>
              </a:buClr>
              <a:buSzPts val="2400"/>
              <a:buNone/>
            </a:pPr>
            <a:r>
              <a:t/>
            </a:r>
            <a:endParaRPr/>
          </a:p>
        </p:txBody>
      </p:sp>
      <p:pic>
        <p:nvPicPr>
          <p:cNvPr id="547" name="Google Shape;547;p33"/>
          <p:cNvPicPr preferRelativeResize="0"/>
          <p:nvPr/>
        </p:nvPicPr>
        <p:blipFill rotWithShape="1">
          <a:blip r:embed="rId3">
            <a:alphaModFix/>
          </a:blip>
          <a:srcRect b="9314" l="0" r="47414" t="25022"/>
          <a:stretch/>
        </p:blipFill>
        <p:spPr>
          <a:xfrm>
            <a:off x="0" y="1715978"/>
            <a:ext cx="11511679" cy="530530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4"/>
          <p:cNvSpPr txBox="1"/>
          <p:nvPr>
            <p:ph idx="1" type="body"/>
          </p:nvPr>
        </p:nvSpPr>
        <p:spPr>
          <a:xfrm>
            <a:off x="415990" y="2082189"/>
            <a:ext cx="6965311" cy="4384712"/>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7000"/>
              </a:lnSpc>
              <a:spcBef>
                <a:spcPts val="0"/>
              </a:spcBef>
              <a:spcAft>
                <a:spcPts val="0"/>
              </a:spcAft>
              <a:buClr>
                <a:schemeClr val="lt1"/>
              </a:buClr>
              <a:buSzPct val="100000"/>
              <a:buNone/>
            </a:pPr>
            <a:r>
              <a:rPr b="1" lang="en-US" sz="8000">
                <a:latin typeface="Helvetica Neue"/>
                <a:ea typeface="Helvetica Neue"/>
                <a:cs typeface="Helvetica Neue"/>
                <a:sym typeface="Helvetica Neue"/>
              </a:rPr>
              <a:t>1)Clean the data:      				</a:t>
            </a:r>
            <a:endParaRPr/>
          </a:p>
          <a:p>
            <a:pPr indent="-228600" lvl="0" marL="228600" rtl="0" algn="l">
              <a:lnSpc>
                <a:spcPct val="107000"/>
              </a:lnSpc>
              <a:spcBef>
                <a:spcPts val="1800"/>
              </a:spcBef>
              <a:spcAft>
                <a:spcPts val="0"/>
              </a:spcAft>
              <a:buClr>
                <a:schemeClr val="lt1"/>
              </a:buClr>
              <a:buSzPct val="100000"/>
              <a:buChar char="•"/>
            </a:pPr>
            <a:r>
              <a:rPr lang="en-US" sz="8000">
                <a:latin typeface="Helvetica Neue"/>
                <a:ea typeface="Helvetica Neue"/>
                <a:cs typeface="Helvetica Neue"/>
                <a:sym typeface="Helvetica Neue"/>
              </a:rPr>
              <a:t>Remove any duplicates</a:t>
            </a:r>
            <a:endParaRPr/>
          </a:p>
          <a:p>
            <a:pPr indent="-228600" lvl="0" marL="228600" rtl="0" algn="l">
              <a:lnSpc>
                <a:spcPct val="107000"/>
              </a:lnSpc>
              <a:spcBef>
                <a:spcPts val="1800"/>
              </a:spcBef>
              <a:spcAft>
                <a:spcPts val="0"/>
              </a:spcAft>
              <a:buClr>
                <a:schemeClr val="lt1"/>
              </a:buClr>
              <a:buSzPct val="100000"/>
              <a:buChar char="•"/>
            </a:pPr>
            <a:r>
              <a:rPr lang="en-US" sz="8000">
                <a:latin typeface="Helvetica Neue"/>
                <a:ea typeface="Helvetica Neue"/>
                <a:cs typeface="Helvetica Neue"/>
                <a:sym typeface="Helvetica Neue"/>
              </a:rPr>
              <a:t>Missing Values</a:t>
            </a:r>
            <a:endParaRPr/>
          </a:p>
          <a:p>
            <a:pPr indent="-228600" lvl="0" marL="228600" rtl="0" algn="l">
              <a:lnSpc>
                <a:spcPct val="107000"/>
              </a:lnSpc>
              <a:spcBef>
                <a:spcPts val="1800"/>
              </a:spcBef>
              <a:spcAft>
                <a:spcPts val="0"/>
              </a:spcAft>
              <a:buClr>
                <a:schemeClr val="lt1"/>
              </a:buClr>
              <a:buSzPct val="100000"/>
              <a:buChar char="•"/>
            </a:pPr>
            <a:r>
              <a:rPr lang="en-US" sz="8000">
                <a:latin typeface="Helvetica Neue"/>
                <a:ea typeface="Helvetica Neue"/>
                <a:cs typeface="Helvetica Neue"/>
                <a:sym typeface="Helvetica Neue"/>
              </a:rPr>
              <a:t>Inconsistent values</a:t>
            </a:r>
            <a:endParaRPr/>
          </a:p>
          <a:p>
            <a:pPr indent="0" lvl="0" marL="0" rtl="0" algn="l">
              <a:lnSpc>
                <a:spcPct val="107000"/>
              </a:lnSpc>
              <a:spcBef>
                <a:spcPts val="1800"/>
              </a:spcBef>
              <a:spcAft>
                <a:spcPts val="0"/>
              </a:spcAft>
              <a:buClr>
                <a:schemeClr val="lt1"/>
              </a:buClr>
              <a:buSzPct val="100000"/>
              <a:buNone/>
            </a:pPr>
            <a:r>
              <a:rPr b="1" lang="en-US" sz="8000" u="sng">
                <a:latin typeface="Helvetica Neue"/>
                <a:ea typeface="Helvetica Neue"/>
                <a:cs typeface="Helvetica Neue"/>
                <a:sym typeface="Helvetica Neue"/>
              </a:rPr>
              <a:t>2) Data Enrichment:</a:t>
            </a:r>
            <a:endParaRPr/>
          </a:p>
          <a:p>
            <a:pPr indent="-228600" lvl="0" marL="228600" rtl="0" algn="l">
              <a:lnSpc>
                <a:spcPct val="107000"/>
              </a:lnSpc>
              <a:spcBef>
                <a:spcPts val="1800"/>
              </a:spcBef>
              <a:spcAft>
                <a:spcPts val="0"/>
              </a:spcAft>
              <a:buClr>
                <a:schemeClr val="lt1"/>
              </a:buClr>
              <a:buSzPct val="100000"/>
              <a:buChar char="•"/>
            </a:pPr>
            <a:r>
              <a:rPr lang="en-US" sz="8000">
                <a:latin typeface="Helvetica Neue"/>
                <a:ea typeface="Helvetica Neue"/>
                <a:cs typeface="Helvetica Neue"/>
                <a:sym typeface="Helvetica Neue"/>
              </a:rPr>
              <a:t>Calculate School Ranking</a:t>
            </a:r>
            <a:endParaRPr/>
          </a:p>
          <a:p>
            <a:pPr indent="-228600" lvl="0" marL="228600" rtl="0" algn="l">
              <a:lnSpc>
                <a:spcPct val="107000"/>
              </a:lnSpc>
              <a:spcBef>
                <a:spcPts val="1800"/>
              </a:spcBef>
              <a:spcAft>
                <a:spcPts val="0"/>
              </a:spcAft>
              <a:buClr>
                <a:schemeClr val="lt1"/>
              </a:buClr>
              <a:buSzPct val="100000"/>
              <a:buChar char="•"/>
            </a:pPr>
            <a:r>
              <a:rPr lang="en-US" sz="8000">
                <a:latin typeface="Helvetica Neue"/>
                <a:ea typeface="Helvetica Neue"/>
                <a:cs typeface="Helvetica Neue"/>
                <a:sym typeface="Helvetica Neue"/>
              </a:rPr>
              <a:t>Calculate overall crime rate</a:t>
            </a:r>
            <a:endParaRPr/>
          </a:p>
          <a:p>
            <a:pPr indent="0" lvl="0" marL="0" rtl="0" algn="l">
              <a:lnSpc>
                <a:spcPct val="107000"/>
              </a:lnSpc>
              <a:spcBef>
                <a:spcPts val="1800"/>
              </a:spcBef>
              <a:spcAft>
                <a:spcPts val="0"/>
              </a:spcAft>
              <a:buClr>
                <a:schemeClr val="lt1"/>
              </a:buClr>
              <a:buSzPct val="100000"/>
              <a:buNone/>
            </a:pPr>
            <a:r>
              <a:rPr lang="en-US" sz="8000">
                <a:latin typeface="Helvetica Neue"/>
                <a:ea typeface="Helvetica Neue"/>
                <a:cs typeface="Helvetica Neue"/>
                <a:sym typeface="Helvetica Neue"/>
              </a:rPr>
              <a:t>.</a:t>
            </a:r>
            <a:endParaRPr/>
          </a:p>
          <a:p>
            <a:pPr indent="0" lvl="0" marL="0" rtl="0" algn="l">
              <a:lnSpc>
                <a:spcPct val="107000"/>
              </a:lnSpc>
              <a:spcBef>
                <a:spcPts val="1800"/>
              </a:spcBef>
              <a:spcAft>
                <a:spcPts val="0"/>
              </a:spcAft>
              <a:buClr>
                <a:srgbClr val="4E5057"/>
              </a:buClr>
              <a:buSzPct val="100000"/>
              <a:buNone/>
            </a:pPr>
            <a:r>
              <a:rPr lang="en-US" sz="2600">
                <a:solidFill>
                  <a:srgbClr val="4E5057"/>
                </a:solidFill>
                <a:latin typeface="Helvetica Neue"/>
                <a:ea typeface="Helvetica Neue"/>
                <a:cs typeface="Helvetica Neue"/>
                <a:sym typeface="Helvetica Neue"/>
              </a:rPr>
              <a:t>.</a:t>
            </a:r>
            <a:endParaRPr sz="2600">
              <a:solidFill>
                <a:srgbClr val="4E5057"/>
              </a:solidFill>
              <a:latin typeface="Calibri"/>
              <a:ea typeface="Calibri"/>
              <a:cs typeface="Calibri"/>
              <a:sym typeface="Calibri"/>
            </a:endParaRPr>
          </a:p>
          <a:p>
            <a:pPr indent="-228600" lvl="0" marL="228600" rtl="0" algn="l">
              <a:lnSpc>
                <a:spcPct val="107000"/>
              </a:lnSpc>
              <a:spcBef>
                <a:spcPts val="1800"/>
              </a:spcBef>
              <a:spcAft>
                <a:spcPts val="0"/>
              </a:spcAft>
              <a:buClr>
                <a:schemeClr val="lt1"/>
              </a:buClr>
              <a:buSzPct val="100000"/>
              <a:buChar char="•"/>
            </a:pPr>
            <a:r>
              <a:rPr lang="en-US" sz="1800">
                <a:latin typeface="Calibri"/>
                <a:ea typeface="Calibri"/>
                <a:cs typeface="Calibri"/>
                <a:sym typeface="Calibri"/>
              </a:rPr>
              <a:t> </a:t>
            </a:r>
            <a:endParaRPr sz="1800">
              <a:latin typeface="Calibri"/>
              <a:ea typeface="Calibri"/>
              <a:cs typeface="Calibri"/>
              <a:sym typeface="Calibri"/>
            </a:endParaRPr>
          </a:p>
          <a:p>
            <a:pPr indent="-314325" lvl="0" marL="342900" rtl="0" algn="l">
              <a:lnSpc>
                <a:spcPct val="107000"/>
              </a:lnSpc>
              <a:spcBef>
                <a:spcPts val="1800"/>
              </a:spcBef>
              <a:spcAft>
                <a:spcPts val="0"/>
              </a:spcAft>
              <a:buClr>
                <a:schemeClr val="lt1"/>
              </a:buClr>
              <a:buSzPct val="100000"/>
              <a:buFont typeface="Trebuchet MS"/>
              <a:buNone/>
            </a:pPr>
            <a:r>
              <a:t/>
            </a:r>
            <a:endParaRPr sz="1800">
              <a:latin typeface="Calibri"/>
              <a:ea typeface="Calibri"/>
              <a:cs typeface="Calibri"/>
              <a:sym typeface="Calibri"/>
            </a:endParaRPr>
          </a:p>
          <a:p>
            <a:pPr indent="-190500" lvl="0" marL="228600" rtl="0" algn="l">
              <a:lnSpc>
                <a:spcPct val="90000"/>
              </a:lnSpc>
              <a:spcBef>
                <a:spcPts val="1800"/>
              </a:spcBef>
              <a:spcAft>
                <a:spcPts val="0"/>
              </a:spcAft>
              <a:buClr>
                <a:schemeClr val="lt1"/>
              </a:buClr>
              <a:buSzPct val="100000"/>
              <a:buNone/>
            </a:pPr>
            <a:r>
              <a:t/>
            </a:r>
            <a:endParaRPr/>
          </a:p>
        </p:txBody>
      </p:sp>
      <p:sp>
        <p:nvSpPr>
          <p:cNvPr id="553" name="Google Shape;553;p34"/>
          <p:cNvSpPr txBox="1"/>
          <p:nvPr/>
        </p:nvSpPr>
        <p:spPr>
          <a:xfrm>
            <a:off x="638978" y="958467"/>
            <a:ext cx="75796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Trebuchet MS"/>
                <a:ea typeface="Trebuchet MS"/>
                <a:cs typeface="Trebuchet MS"/>
                <a:sym typeface="Trebuchet MS"/>
              </a:rPr>
              <a:t>Your Task</a:t>
            </a:r>
            <a:endParaRPr b="1" sz="3600">
              <a:solidFill>
                <a:schemeClr val="lt1"/>
              </a:solidFill>
              <a:latin typeface="Trebuchet MS"/>
              <a:ea typeface="Trebuchet MS"/>
              <a:cs typeface="Trebuchet MS"/>
              <a:sym typeface="Trebuchet MS"/>
            </a:endParaRPr>
          </a:p>
        </p:txBody>
      </p:sp>
      <p:sp>
        <p:nvSpPr>
          <p:cNvPr id="554" name="Google Shape;554;p34"/>
          <p:cNvSpPr txBox="1"/>
          <p:nvPr/>
        </p:nvSpPr>
        <p:spPr>
          <a:xfrm>
            <a:off x="5963798" y="2093206"/>
            <a:ext cx="5493745" cy="28332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3) Structure the data:</a:t>
            </a:r>
            <a:endParaRPr/>
          </a:p>
          <a:p>
            <a:pPr indent="0" lvl="0" marL="0" marR="0" rtl="0" algn="l">
              <a:lnSpc>
                <a:spcPct val="107000"/>
              </a:lnSpc>
              <a:spcBef>
                <a:spcPts val="0"/>
              </a:spcBef>
              <a:spcAft>
                <a:spcPts val="0"/>
              </a:spcAft>
              <a:buClr>
                <a:schemeClr val="lt1"/>
              </a:buClr>
              <a:buSzPts val="1800"/>
              <a:buFont typeface="Helvetica Neue"/>
              <a:buNone/>
            </a:pPr>
            <a:r>
              <a:rPr lang="en-US" sz="1800">
                <a:solidFill>
                  <a:schemeClr val="lt1"/>
                </a:solidFill>
                <a:latin typeface="Helvetica Neue"/>
                <a:ea typeface="Helvetica Neue"/>
                <a:cs typeface="Helvetica Neue"/>
                <a:sym typeface="Helvetica Neue"/>
              </a:rPr>
              <a:t>Merge the tables and produce the dataset which must have :</a:t>
            </a:r>
            <a:endParaRPr/>
          </a:p>
          <a:p>
            <a:pPr indent="-342900" lvl="0" marL="342900" marR="0" rtl="0" algn="l">
              <a:lnSpc>
                <a:spcPct val="107000"/>
              </a:lnSpc>
              <a:spcBef>
                <a:spcPts val="800"/>
              </a:spcBef>
              <a:spcAft>
                <a:spcPts val="0"/>
              </a:spcAft>
              <a:buClr>
                <a:schemeClr val="lt1"/>
              </a:buClr>
              <a:buSzPts val="1800"/>
              <a:buFont typeface="Trebuchet MS"/>
              <a:buAutoNum type="arabicPeriod"/>
            </a:pPr>
            <a:r>
              <a:rPr lang="en-US" sz="1800">
                <a:solidFill>
                  <a:schemeClr val="lt1"/>
                </a:solidFill>
                <a:latin typeface="Helvetica Neue"/>
                <a:ea typeface="Helvetica Neue"/>
                <a:cs typeface="Helvetica Neue"/>
                <a:sym typeface="Helvetica Neue"/>
              </a:rPr>
              <a:t>Top 5 schools on rankings for It college</a:t>
            </a:r>
            <a:endParaRPr sz="1800">
              <a:solidFill>
                <a:schemeClr val="lt1"/>
              </a:solidFill>
              <a:latin typeface="Calibri"/>
              <a:ea typeface="Calibri"/>
              <a:cs typeface="Calibri"/>
              <a:sym typeface="Calibri"/>
            </a:endParaRPr>
          </a:p>
          <a:p>
            <a:pPr indent="-342900" lvl="0" marL="342900" marR="0" rtl="0" algn="l">
              <a:lnSpc>
                <a:spcPct val="107000"/>
              </a:lnSpc>
              <a:spcBef>
                <a:spcPts val="800"/>
              </a:spcBef>
              <a:spcAft>
                <a:spcPts val="0"/>
              </a:spcAft>
              <a:buClr>
                <a:schemeClr val="lt1"/>
              </a:buClr>
              <a:buSzPts val="1800"/>
              <a:buFont typeface="Trebuchet MS"/>
              <a:buAutoNum type="arabicPeriod"/>
            </a:pPr>
            <a:r>
              <a:rPr lang="en-US" sz="1800">
                <a:solidFill>
                  <a:schemeClr val="lt1"/>
                </a:solidFill>
                <a:latin typeface="Helvetica Neue"/>
                <a:ea typeface="Helvetica Neue"/>
                <a:cs typeface="Helvetica Neue"/>
                <a:sym typeface="Helvetica Neue"/>
              </a:rPr>
              <a:t>Be in a city that is below 50th percentile in overall crime</a:t>
            </a:r>
            <a:endParaRPr/>
          </a:p>
          <a:p>
            <a:pPr indent="-342900" lvl="0" marL="342900" marR="0" rtl="0" algn="l">
              <a:lnSpc>
                <a:spcPct val="107000"/>
              </a:lnSpc>
              <a:spcBef>
                <a:spcPts val="800"/>
              </a:spcBef>
              <a:spcAft>
                <a:spcPts val="0"/>
              </a:spcAft>
              <a:buClr>
                <a:schemeClr val="lt1"/>
              </a:buClr>
              <a:buSzPts val="1800"/>
              <a:buFont typeface="Trebuchet MS"/>
              <a:buAutoNum type="arabicPeriod"/>
            </a:pPr>
            <a:r>
              <a:rPr lang="en-US" sz="1800">
                <a:solidFill>
                  <a:schemeClr val="lt1"/>
                </a:solidFill>
                <a:latin typeface="Helvetica Neue"/>
                <a:ea typeface="Helvetica Neue"/>
                <a:cs typeface="Helvetica Neue"/>
                <a:sym typeface="Helvetica Neue"/>
              </a:rPr>
              <a:t>Remove unnecessary columns</a:t>
            </a:r>
            <a:endParaRPr sz="1800">
              <a:solidFill>
                <a:schemeClr val="lt1"/>
              </a:solidFill>
              <a:latin typeface="Helvetica Neue"/>
              <a:ea typeface="Helvetica Neue"/>
              <a:cs typeface="Helvetica Neue"/>
              <a:sym typeface="Helvetica Neue"/>
            </a:endParaRPr>
          </a:p>
          <a:p>
            <a:pPr indent="-228600" lvl="0" marL="342900" marR="0" rtl="0" algn="l">
              <a:lnSpc>
                <a:spcPct val="107000"/>
              </a:lnSpc>
              <a:spcBef>
                <a:spcPts val="800"/>
              </a:spcBef>
              <a:spcAft>
                <a:spcPts val="0"/>
              </a:spcAft>
              <a:buClr>
                <a:schemeClr val="lt1"/>
              </a:buClr>
              <a:buSzPts val="1800"/>
              <a:buFont typeface="Trebuchet MS"/>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35"/>
          <p:cNvPicPr preferRelativeResize="0"/>
          <p:nvPr/>
        </p:nvPicPr>
        <p:blipFill rotWithShape="1">
          <a:blip r:embed="rId3">
            <a:alphaModFix/>
          </a:blip>
          <a:srcRect b="0" l="0" r="0" t="0"/>
          <a:stretch/>
        </p:blipFill>
        <p:spPr>
          <a:xfrm>
            <a:off x="409903" y="264597"/>
            <a:ext cx="11582399" cy="63288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6"/>
          <p:cNvSpPr txBox="1"/>
          <p:nvPr>
            <p:ph idx="1" type="body"/>
          </p:nvPr>
        </p:nvSpPr>
        <p:spPr>
          <a:xfrm>
            <a:off x="3585166" y="2860172"/>
            <a:ext cx="6659151" cy="399782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None/>
            </a:pPr>
            <a:r>
              <a:rPr b="1" lang="en-US" sz="6000"/>
              <a:t>Thank You</a:t>
            </a:r>
            <a:endParaRPr b="1"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
          <p:cNvSpPr txBox="1"/>
          <p:nvPr>
            <p:ph type="title"/>
          </p:nvPr>
        </p:nvSpPr>
        <p:spPr>
          <a:xfrm>
            <a:off x="2964348" y="686870"/>
            <a:ext cx="7958331" cy="1077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PROCESS FOR IDENTIFYING DATA</a:t>
            </a:r>
            <a:endParaRPr b="1" sz="4000"/>
          </a:p>
        </p:txBody>
      </p:sp>
      <p:grpSp>
        <p:nvGrpSpPr>
          <p:cNvPr id="234" name="Google Shape;234;p4"/>
          <p:cNvGrpSpPr/>
          <p:nvPr/>
        </p:nvGrpSpPr>
        <p:grpSpPr>
          <a:xfrm>
            <a:off x="1363157" y="2411233"/>
            <a:ext cx="8102575" cy="2854443"/>
            <a:chOff x="25424" y="0"/>
            <a:chExt cx="8102575" cy="2854443"/>
          </a:xfrm>
        </p:grpSpPr>
        <p:sp>
          <p:nvSpPr>
            <p:cNvPr id="235" name="Google Shape;235;p4"/>
            <p:cNvSpPr/>
            <p:nvPr/>
          </p:nvSpPr>
          <p:spPr>
            <a:xfrm>
              <a:off x="25424" y="0"/>
              <a:ext cx="6908800" cy="856333"/>
            </a:xfrm>
            <a:prstGeom prst="roundRect">
              <a:avLst>
                <a:gd fmla="val 10000" name="adj"/>
              </a:avLst>
            </a:prstGeom>
            <a:solidFill>
              <a:srgbClr val="EF9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txBox="1"/>
            <p:nvPr/>
          </p:nvSpPr>
          <p:spPr>
            <a:xfrm>
              <a:off x="50505" y="25081"/>
              <a:ext cx="5984749" cy="806171"/>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Trebuchet MS"/>
                <a:buNone/>
              </a:pPr>
              <a:r>
                <a:rPr b="1" i="0" lang="en-US" sz="2300" u="none" cap="none" strike="noStrike">
                  <a:solidFill>
                    <a:schemeClr val="lt1"/>
                  </a:solidFill>
                  <a:latin typeface="Trebuchet MS"/>
                  <a:ea typeface="Trebuchet MS"/>
                  <a:cs typeface="Trebuchet MS"/>
                  <a:sym typeface="Trebuchet MS"/>
                </a:rPr>
                <a:t>Determine the information you want to collect</a:t>
              </a:r>
              <a:endParaRPr b="0" i="0" sz="2300" u="none" cap="none" strike="noStrike">
                <a:solidFill>
                  <a:schemeClr val="lt1"/>
                </a:solidFill>
                <a:latin typeface="Trebuchet MS"/>
                <a:ea typeface="Trebuchet MS"/>
                <a:cs typeface="Trebuchet MS"/>
                <a:sym typeface="Trebuchet MS"/>
              </a:endParaRPr>
            </a:p>
          </p:txBody>
        </p:sp>
        <p:sp>
          <p:nvSpPr>
            <p:cNvPr id="237" name="Google Shape;237;p4"/>
            <p:cNvSpPr/>
            <p:nvPr/>
          </p:nvSpPr>
          <p:spPr>
            <a:xfrm>
              <a:off x="609599" y="999055"/>
              <a:ext cx="6908800" cy="856333"/>
            </a:xfrm>
            <a:prstGeom prst="roundRect">
              <a:avLst>
                <a:gd fmla="val 10000" name="adj"/>
              </a:avLst>
            </a:prstGeom>
            <a:solidFill>
              <a:srgbClr val="EF9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txBox="1"/>
            <p:nvPr/>
          </p:nvSpPr>
          <p:spPr>
            <a:xfrm>
              <a:off x="634680" y="1024136"/>
              <a:ext cx="5692421" cy="806171"/>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Trebuchet MS"/>
                <a:buNone/>
              </a:pPr>
              <a:r>
                <a:rPr b="1" i="0" lang="en-US" sz="2300" u="none" cap="none" strike="noStrike">
                  <a:solidFill>
                    <a:schemeClr val="lt1"/>
                  </a:solidFill>
                  <a:latin typeface="Trebuchet MS"/>
                  <a:ea typeface="Trebuchet MS"/>
                  <a:cs typeface="Trebuchet MS"/>
                  <a:sym typeface="Trebuchet MS"/>
                </a:rPr>
                <a:t>Define a plan for collecting data</a:t>
              </a:r>
              <a:endParaRPr b="0" i="0" sz="2300" u="none" cap="none" strike="noStrike">
                <a:solidFill>
                  <a:schemeClr val="lt1"/>
                </a:solidFill>
                <a:latin typeface="Trebuchet MS"/>
                <a:ea typeface="Trebuchet MS"/>
                <a:cs typeface="Trebuchet MS"/>
                <a:sym typeface="Trebuchet MS"/>
              </a:endParaRPr>
            </a:p>
          </p:txBody>
        </p:sp>
        <p:sp>
          <p:nvSpPr>
            <p:cNvPr id="239" name="Google Shape;239;p4"/>
            <p:cNvSpPr/>
            <p:nvPr/>
          </p:nvSpPr>
          <p:spPr>
            <a:xfrm>
              <a:off x="1219199" y="1998110"/>
              <a:ext cx="6908800" cy="856333"/>
            </a:xfrm>
            <a:prstGeom prst="roundRect">
              <a:avLst>
                <a:gd fmla="val 10000" name="adj"/>
              </a:avLst>
            </a:prstGeom>
            <a:solidFill>
              <a:srgbClr val="EF9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txBox="1"/>
            <p:nvPr/>
          </p:nvSpPr>
          <p:spPr>
            <a:xfrm>
              <a:off x="1244280" y="2023191"/>
              <a:ext cx="5692421" cy="806171"/>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Trebuchet MS"/>
                <a:buNone/>
              </a:pPr>
              <a:r>
                <a:rPr b="1" i="0" lang="en-US" sz="2300" u="none" cap="none" strike="noStrike">
                  <a:solidFill>
                    <a:schemeClr val="lt1"/>
                  </a:solidFill>
                  <a:latin typeface="Trebuchet MS"/>
                  <a:ea typeface="Trebuchet MS"/>
                  <a:cs typeface="Trebuchet MS"/>
                  <a:sym typeface="Trebuchet MS"/>
                </a:rPr>
                <a:t>Determine your data collection methods</a:t>
              </a:r>
              <a:endParaRPr b="0" i="0" sz="2300" u="none" cap="none" strike="noStrike">
                <a:solidFill>
                  <a:schemeClr val="lt1"/>
                </a:solidFill>
                <a:latin typeface="Trebuchet MS"/>
                <a:ea typeface="Trebuchet MS"/>
                <a:cs typeface="Trebuchet MS"/>
                <a:sym typeface="Trebuchet MS"/>
              </a:endParaRPr>
            </a:p>
          </p:txBody>
        </p:sp>
        <p:sp>
          <p:nvSpPr>
            <p:cNvPr id="241" name="Google Shape;241;p4"/>
            <p:cNvSpPr/>
            <p:nvPr/>
          </p:nvSpPr>
          <p:spPr>
            <a:xfrm>
              <a:off x="6352183" y="649386"/>
              <a:ext cx="556616" cy="556616"/>
            </a:xfrm>
            <a:prstGeom prst="downArrow">
              <a:avLst>
                <a:gd fmla="val 55000" name="adj1"/>
                <a:gd fmla="val 45000" name="adj2"/>
              </a:avLst>
            </a:prstGeom>
            <a:solidFill>
              <a:srgbClr val="F9DB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txBox="1"/>
            <p:nvPr/>
          </p:nvSpPr>
          <p:spPr>
            <a:xfrm>
              <a:off x="6477422" y="649386"/>
              <a:ext cx="306138" cy="418854"/>
            </a:xfrm>
            <a:prstGeom prst="rect">
              <a:avLst/>
            </a:prstGeom>
            <a:noFill/>
            <a:ln>
              <a:noFill/>
            </a:ln>
          </p:spPr>
          <p:txBody>
            <a:bodyPr anchorCtr="0" anchor="ctr" bIns="33000" lIns="33000" spcFirstLastPara="1" rIns="33000" wrap="square" tIns="33000">
              <a:noAutofit/>
            </a:bodyPr>
            <a:lstStyle/>
            <a:p>
              <a:pPr indent="0" lvl="0" marL="0" marR="0" rtl="0" algn="ctr">
                <a:lnSpc>
                  <a:spcPct val="90000"/>
                </a:lnSpc>
                <a:spcBef>
                  <a:spcPts val="0"/>
                </a:spcBef>
                <a:spcAft>
                  <a:spcPts val="0"/>
                </a:spcAft>
                <a:buClr>
                  <a:schemeClr val="lt1"/>
                </a:buClr>
                <a:buSzPts val="2600"/>
                <a:buFont typeface="Trebuchet MS"/>
                <a:buNone/>
              </a:pPr>
              <a:r>
                <a:t/>
              </a:r>
              <a:endParaRPr b="0" i="0" sz="2600" u="none" cap="none" strike="noStrike">
                <a:solidFill>
                  <a:schemeClr val="lt1"/>
                </a:solidFill>
                <a:latin typeface="Trebuchet MS"/>
                <a:ea typeface="Trebuchet MS"/>
                <a:cs typeface="Trebuchet MS"/>
                <a:sym typeface="Trebuchet MS"/>
              </a:endParaRPr>
            </a:p>
          </p:txBody>
        </p:sp>
        <p:sp>
          <p:nvSpPr>
            <p:cNvPr id="243" name="Google Shape;243;p4"/>
            <p:cNvSpPr/>
            <p:nvPr/>
          </p:nvSpPr>
          <p:spPr>
            <a:xfrm>
              <a:off x="6961783" y="1642732"/>
              <a:ext cx="556616" cy="556616"/>
            </a:xfrm>
            <a:prstGeom prst="downArrow">
              <a:avLst>
                <a:gd fmla="val 55000" name="adj1"/>
                <a:gd fmla="val 45000" name="adj2"/>
              </a:avLst>
            </a:prstGeom>
            <a:solidFill>
              <a:srgbClr val="F9DB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txBox="1"/>
            <p:nvPr/>
          </p:nvSpPr>
          <p:spPr>
            <a:xfrm>
              <a:off x="7087022" y="1642732"/>
              <a:ext cx="306138" cy="418854"/>
            </a:xfrm>
            <a:prstGeom prst="rect">
              <a:avLst/>
            </a:prstGeom>
            <a:noFill/>
            <a:ln>
              <a:noFill/>
            </a:ln>
          </p:spPr>
          <p:txBody>
            <a:bodyPr anchorCtr="0" anchor="ctr" bIns="33000" lIns="33000" spcFirstLastPara="1" rIns="33000" wrap="square" tIns="33000">
              <a:noAutofit/>
            </a:bodyPr>
            <a:lstStyle/>
            <a:p>
              <a:pPr indent="0" lvl="0" marL="0" marR="0" rtl="0" algn="ctr">
                <a:lnSpc>
                  <a:spcPct val="90000"/>
                </a:lnSpc>
                <a:spcBef>
                  <a:spcPts val="0"/>
                </a:spcBef>
                <a:spcAft>
                  <a:spcPts val="0"/>
                </a:spcAft>
                <a:buClr>
                  <a:schemeClr val="lt1"/>
                </a:buClr>
                <a:buSzPts val="2600"/>
                <a:buFont typeface="Trebuchet MS"/>
                <a:buNone/>
              </a:pPr>
              <a:r>
                <a:t/>
              </a:r>
              <a:endParaRPr b="0" i="0" sz="2600" u="none" cap="none" strike="noStrike">
                <a:solidFill>
                  <a:schemeClr val="lt1"/>
                </a:solidFill>
                <a:latin typeface="Trebuchet MS"/>
                <a:ea typeface="Trebuchet MS"/>
                <a:cs typeface="Trebuchet MS"/>
                <a:sym typeface="Trebuchet M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
          <p:cNvSpPr txBox="1"/>
          <p:nvPr>
            <p:ph type="title"/>
          </p:nvPr>
        </p:nvSpPr>
        <p:spPr>
          <a:xfrm>
            <a:off x="1707614" y="1079652"/>
            <a:ext cx="9430439" cy="8042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rebuchet MS"/>
              <a:buNone/>
            </a:pPr>
            <a:r>
              <a:rPr b="1" lang="en-US" sz="3200"/>
              <a:t>Determine the information you want to collect</a:t>
            </a:r>
            <a:endParaRPr b="1" sz="3200"/>
          </a:p>
        </p:txBody>
      </p:sp>
      <p:pic>
        <p:nvPicPr>
          <p:cNvPr id="250" name="Google Shape;250;p5"/>
          <p:cNvPicPr preferRelativeResize="0"/>
          <p:nvPr>
            <p:ph idx="1" type="body"/>
          </p:nvPr>
        </p:nvPicPr>
        <p:blipFill rotWithShape="1">
          <a:blip r:embed="rId3">
            <a:alphaModFix/>
          </a:blip>
          <a:srcRect b="0" l="0" r="0" t="0"/>
          <a:stretch/>
        </p:blipFill>
        <p:spPr>
          <a:xfrm>
            <a:off x="1230217" y="2071171"/>
            <a:ext cx="6866261" cy="457750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grpSp>
        <p:nvGrpSpPr>
          <p:cNvPr id="251" name="Google Shape;251;p5"/>
          <p:cNvGrpSpPr/>
          <p:nvPr/>
        </p:nvGrpSpPr>
        <p:grpSpPr>
          <a:xfrm>
            <a:off x="8096486" y="3786985"/>
            <a:ext cx="3030554" cy="2674654"/>
            <a:chOff x="5320234" y="1142937"/>
            <a:chExt cx="3030554" cy="2674654"/>
          </a:xfrm>
        </p:grpSpPr>
        <p:sp>
          <p:nvSpPr>
            <p:cNvPr id="252" name="Google Shape;252;p5"/>
            <p:cNvSpPr/>
            <p:nvPr/>
          </p:nvSpPr>
          <p:spPr>
            <a:xfrm>
              <a:off x="6102996" y="2451023"/>
              <a:ext cx="1063355" cy="1366568"/>
            </a:xfrm>
            <a:custGeom>
              <a:rect b="b" l="l" r="r" t="t"/>
              <a:pathLst>
                <a:path extrusionOk="0" h="120000" w="120000">
                  <a:moveTo>
                    <a:pt x="85177" y="16866"/>
                  </a:moveTo>
                  <a:lnTo>
                    <a:pt x="95588" y="11939"/>
                  </a:lnTo>
                  <a:lnTo>
                    <a:pt x="103493" y="18941"/>
                  </a:lnTo>
                  <a:lnTo>
                    <a:pt x="95875" y="26340"/>
                  </a:lnTo>
                  <a:lnTo>
                    <a:pt x="95875" y="26340"/>
                  </a:lnTo>
                  <a:cubicBezTo>
                    <a:pt x="100207" y="31484"/>
                    <a:pt x="103501" y="37506"/>
                    <a:pt x="105555" y="44038"/>
                  </a:cubicBezTo>
                  <a:lnTo>
                    <a:pt x="117728" y="44467"/>
                  </a:lnTo>
                  <a:lnTo>
                    <a:pt x="119608" y="55718"/>
                  </a:lnTo>
                  <a:lnTo>
                    <a:pt x="107980" y="58554"/>
                  </a:lnTo>
                  <a:cubicBezTo>
                    <a:pt x="108167" y="65434"/>
                    <a:pt x="107023" y="72282"/>
                    <a:pt x="104618" y="78679"/>
                  </a:cubicBezTo>
                  <a:lnTo>
                    <a:pt x="114831" y="83851"/>
                  </a:lnTo>
                  <a:lnTo>
                    <a:pt x="109506" y="93587"/>
                  </a:lnTo>
                  <a:lnTo>
                    <a:pt x="97636" y="91444"/>
                  </a:lnTo>
                  <a:cubicBezTo>
                    <a:pt x="93588" y="96841"/>
                    <a:pt x="88542" y="101310"/>
                    <a:pt x="82804" y="104580"/>
                  </a:cubicBezTo>
                  <a:lnTo>
                    <a:pt x="86219" y="113681"/>
                  </a:lnTo>
                  <a:lnTo>
                    <a:pt x="76890" y="117265"/>
                  </a:lnTo>
                  <a:lnTo>
                    <a:pt x="69681" y="109621"/>
                  </a:lnTo>
                  <a:cubicBezTo>
                    <a:pt x="63294" y="111010"/>
                    <a:pt x="56706" y="111010"/>
                    <a:pt x="50319" y="109621"/>
                  </a:cubicBezTo>
                  <a:lnTo>
                    <a:pt x="43110" y="117265"/>
                  </a:lnTo>
                  <a:lnTo>
                    <a:pt x="33781" y="113681"/>
                  </a:lnTo>
                  <a:lnTo>
                    <a:pt x="37196" y="104580"/>
                  </a:lnTo>
                  <a:lnTo>
                    <a:pt x="37196" y="104580"/>
                  </a:lnTo>
                  <a:cubicBezTo>
                    <a:pt x="31458" y="101310"/>
                    <a:pt x="26412" y="96841"/>
                    <a:pt x="22364" y="91444"/>
                  </a:cubicBezTo>
                  <a:lnTo>
                    <a:pt x="10494" y="93587"/>
                  </a:lnTo>
                  <a:lnTo>
                    <a:pt x="5169" y="83851"/>
                  </a:lnTo>
                  <a:lnTo>
                    <a:pt x="15382" y="78679"/>
                  </a:lnTo>
                  <a:lnTo>
                    <a:pt x="15382" y="78679"/>
                  </a:lnTo>
                  <a:cubicBezTo>
                    <a:pt x="12977" y="72282"/>
                    <a:pt x="11833" y="65434"/>
                    <a:pt x="12020" y="58554"/>
                  </a:cubicBezTo>
                  <a:lnTo>
                    <a:pt x="392" y="55718"/>
                  </a:lnTo>
                  <a:lnTo>
                    <a:pt x="2272" y="44467"/>
                  </a:lnTo>
                  <a:lnTo>
                    <a:pt x="14445" y="44038"/>
                  </a:lnTo>
                  <a:lnTo>
                    <a:pt x="14445" y="44038"/>
                  </a:lnTo>
                  <a:cubicBezTo>
                    <a:pt x="16499" y="37506"/>
                    <a:pt x="19793" y="31484"/>
                    <a:pt x="24125" y="26340"/>
                  </a:cubicBezTo>
                  <a:lnTo>
                    <a:pt x="16507" y="18941"/>
                  </a:lnTo>
                  <a:lnTo>
                    <a:pt x="24412" y="11939"/>
                  </a:lnTo>
                  <a:lnTo>
                    <a:pt x="34823" y="16866"/>
                  </a:lnTo>
                  <a:lnTo>
                    <a:pt x="34823" y="16866"/>
                  </a:lnTo>
                  <a:cubicBezTo>
                    <a:pt x="40375" y="13256"/>
                    <a:pt x="46566" y="10878"/>
                    <a:pt x="53017" y="9876"/>
                  </a:cubicBezTo>
                  <a:lnTo>
                    <a:pt x="55133" y="539"/>
                  </a:lnTo>
                  <a:lnTo>
                    <a:pt x="64867" y="539"/>
                  </a:lnTo>
                  <a:lnTo>
                    <a:pt x="66983" y="9876"/>
                  </a:lnTo>
                  <a:lnTo>
                    <a:pt x="66983" y="9876"/>
                  </a:lnTo>
                  <a:cubicBezTo>
                    <a:pt x="73434" y="10878"/>
                    <a:pt x="79625" y="13256"/>
                    <a:pt x="85177" y="16866"/>
                  </a:cubicBezTo>
                  <a:close/>
                </a:path>
              </a:pathLst>
            </a:custGeom>
            <a:solidFill>
              <a:schemeClr val="accent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txBox="1"/>
            <p:nvPr/>
          </p:nvSpPr>
          <p:spPr>
            <a:xfrm>
              <a:off x="6316778" y="2750990"/>
              <a:ext cx="635791" cy="741409"/>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Sources of this data</a:t>
              </a:r>
              <a:endParaRPr b="0" i="0" sz="1600" u="none" cap="none" strike="noStrike">
                <a:solidFill>
                  <a:schemeClr val="lt1"/>
                </a:solidFill>
                <a:latin typeface="Trebuchet MS"/>
                <a:ea typeface="Trebuchet MS"/>
                <a:cs typeface="Trebuchet MS"/>
                <a:sym typeface="Trebuchet MS"/>
              </a:endParaRPr>
            </a:p>
          </p:txBody>
        </p:sp>
        <p:sp>
          <p:nvSpPr>
            <p:cNvPr id="254" name="Google Shape;254;p5"/>
            <p:cNvSpPr/>
            <p:nvPr/>
          </p:nvSpPr>
          <p:spPr>
            <a:xfrm>
              <a:off x="5320234" y="1142937"/>
              <a:ext cx="2085417" cy="1556191"/>
            </a:xfrm>
            <a:custGeom>
              <a:rect b="b" l="l" r="r" t="t"/>
              <a:pathLst>
                <a:path extrusionOk="0" h="120000" w="120000">
                  <a:moveTo>
                    <a:pt x="93030" y="30393"/>
                  </a:moveTo>
                  <a:lnTo>
                    <a:pt x="105280" y="21885"/>
                  </a:lnTo>
                  <a:lnTo>
                    <a:pt x="113083" y="34074"/>
                  </a:lnTo>
                  <a:lnTo>
                    <a:pt x="104944" y="49005"/>
                  </a:lnTo>
                  <a:cubicBezTo>
                    <a:pt x="107109" y="56205"/>
                    <a:pt x="107109" y="63795"/>
                    <a:pt x="104944" y="70995"/>
                  </a:cubicBezTo>
                  <a:lnTo>
                    <a:pt x="113083" y="85926"/>
                  </a:lnTo>
                  <a:lnTo>
                    <a:pt x="105280" y="98115"/>
                  </a:lnTo>
                  <a:lnTo>
                    <a:pt x="93030" y="89607"/>
                  </a:lnTo>
                  <a:cubicBezTo>
                    <a:pt x="87199" y="94898"/>
                    <a:pt x="79911" y="98693"/>
                    <a:pt x="71914" y="100602"/>
                  </a:cubicBezTo>
                  <a:lnTo>
                    <a:pt x="68757" y="118602"/>
                  </a:lnTo>
                  <a:lnTo>
                    <a:pt x="51243" y="118602"/>
                  </a:lnTo>
                  <a:lnTo>
                    <a:pt x="48086" y="100602"/>
                  </a:lnTo>
                  <a:lnTo>
                    <a:pt x="48086" y="100602"/>
                  </a:lnTo>
                  <a:cubicBezTo>
                    <a:pt x="40089" y="98693"/>
                    <a:pt x="32801" y="94898"/>
                    <a:pt x="26970" y="89607"/>
                  </a:cubicBezTo>
                  <a:lnTo>
                    <a:pt x="14720" y="98115"/>
                  </a:lnTo>
                  <a:lnTo>
                    <a:pt x="6917" y="85926"/>
                  </a:lnTo>
                  <a:lnTo>
                    <a:pt x="15056" y="70995"/>
                  </a:lnTo>
                  <a:lnTo>
                    <a:pt x="15056" y="70995"/>
                  </a:lnTo>
                  <a:cubicBezTo>
                    <a:pt x="12891" y="63795"/>
                    <a:pt x="12891" y="56205"/>
                    <a:pt x="15056" y="49005"/>
                  </a:cubicBezTo>
                  <a:lnTo>
                    <a:pt x="6917" y="34074"/>
                  </a:lnTo>
                  <a:lnTo>
                    <a:pt x="14720" y="21885"/>
                  </a:lnTo>
                  <a:lnTo>
                    <a:pt x="26970" y="30393"/>
                  </a:lnTo>
                  <a:lnTo>
                    <a:pt x="26970" y="30393"/>
                  </a:lnTo>
                  <a:cubicBezTo>
                    <a:pt x="32801" y="25102"/>
                    <a:pt x="40089" y="21307"/>
                    <a:pt x="48086" y="19398"/>
                  </a:cubicBezTo>
                  <a:lnTo>
                    <a:pt x="51243" y="1398"/>
                  </a:lnTo>
                  <a:lnTo>
                    <a:pt x="68757" y="1398"/>
                  </a:lnTo>
                  <a:lnTo>
                    <a:pt x="71914" y="19398"/>
                  </a:lnTo>
                  <a:lnTo>
                    <a:pt x="71914" y="19398"/>
                  </a:lnTo>
                  <a:cubicBezTo>
                    <a:pt x="79911" y="21307"/>
                    <a:pt x="87199" y="25102"/>
                    <a:pt x="93030" y="30393"/>
                  </a:cubicBezTo>
                  <a:close/>
                </a:path>
              </a:pathLst>
            </a:cu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txBox="1"/>
            <p:nvPr/>
          </p:nvSpPr>
          <p:spPr>
            <a:xfrm>
              <a:off x="5788939" y="1537081"/>
              <a:ext cx="1148007" cy="76790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Specific information </a:t>
              </a:r>
              <a:endParaRPr b="0" i="0" sz="1600" u="none" cap="none" strike="noStrike">
                <a:solidFill>
                  <a:schemeClr val="lt1"/>
                </a:solidFill>
                <a:latin typeface="Trebuchet MS"/>
                <a:ea typeface="Trebuchet MS"/>
                <a:cs typeface="Trebuchet MS"/>
                <a:sym typeface="Trebuchet MS"/>
              </a:endParaRPr>
            </a:p>
          </p:txBody>
        </p:sp>
        <p:sp>
          <p:nvSpPr>
            <p:cNvPr id="256" name="Google Shape;256;p5"/>
            <p:cNvSpPr/>
            <p:nvPr/>
          </p:nvSpPr>
          <p:spPr>
            <a:xfrm rot="10800000">
              <a:off x="6920206" y="2790915"/>
              <a:ext cx="1430582" cy="194653"/>
            </a:xfrm>
            <a:custGeom>
              <a:rect b="b" l="l" r="r" t="t"/>
              <a:pathLst>
                <a:path extrusionOk="0" h="120000" w="120000">
                  <a:moveTo>
                    <a:pt x="57604" y="3948"/>
                  </a:moveTo>
                  <a:lnTo>
                    <a:pt x="57604" y="3948"/>
                  </a:lnTo>
                  <a:cubicBezTo>
                    <a:pt x="89791" y="2724"/>
                    <a:pt x="117160" y="25897"/>
                    <a:pt x="119333" y="56214"/>
                  </a:cubicBezTo>
                  <a:cubicBezTo>
                    <a:pt x="121507" y="86532"/>
                    <a:pt x="97696" y="112970"/>
                    <a:pt x="65627" y="115846"/>
                  </a:cubicBezTo>
                  <a:lnTo>
                    <a:pt x="65872" y="118768"/>
                  </a:lnTo>
                  <a:lnTo>
                    <a:pt x="64432" y="113021"/>
                  </a:lnTo>
                  <a:lnTo>
                    <a:pt x="64899" y="107131"/>
                  </a:lnTo>
                  <a:lnTo>
                    <a:pt x="65143" y="110051"/>
                  </a:lnTo>
                  <a:lnTo>
                    <a:pt x="65143" y="110051"/>
                  </a:lnTo>
                  <a:cubicBezTo>
                    <a:pt x="96840" y="107662"/>
                    <a:pt x="120536" y="84074"/>
                    <a:pt x="118559" y="56878"/>
                  </a:cubicBezTo>
                  <a:cubicBezTo>
                    <a:pt x="116582" y="29683"/>
                    <a:pt x="89652" y="8793"/>
                    <a:pt x="57854" y="9790"/>
                  </a:cubicBezTo>
                  <a:close/>
                </a:path>
              </a:pathLst>
            </a:custGeom>
            <a:solidFill>
              <a:srgbClr val="F5C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6643888" y="1518762"/>
              <a:ext cx="120460" cy="45716"/>
            </a:xfrm>
            <a:custGeom>
              <a:rect b="b" l="l" r="r" t="t"/>
              <a:pathLst>
                <a:path extrusionOk="0" h="120000" w="120000">
                  <a:moveTo>
                    <a:pt x="51389" y="5768"/>
                  </a:moveTo>
                  <a:lnTo>
                    <a:pt x="51389" y="5768"/>
                  </a:lnTo>
                  <a:cubicBezTo>
                    <a:pt x="82429" y="1368"/>
                    <a:pt x="111547" y="21080"/>
                    <a:pt x="117119" y="50265"/>
                  </a:cubicBezTo>
                  <a:cubicBezTo>
                    <a:pt x="122691" y="79449"/>
                    <a:pt x="102698" y="107531"/>
                    <a:pt x="71988" y="113656"/>
                  </a:cubicBezTo>
                  <a:cubicBezTo>
                    <a:pt x="41277" y="119781"/>
                    <a:pt x="10977" y="101730"/>
                    <a:pt x="3589" y="72907"/>
                  </a:cubicBezTo>
                  <a:lnTo>
                    <a:pt x="1892" y="72752"/>
                  </a:lnTo>
                  <a:lnTo>
                    <a:pt x="3716" y="54859"/>
                  </a:lnTo>
                  <a:lnTo>
                    <a:pt x="8744" y="73378"/>
                  </a:lnTo>
                  <a:lnTo>
                    <a:pt x="7116" y="73229"/>
                  </a:lnTo>
                  <a:lnTo>
                    <a:pt x="7116" y="73229"/>
                  </a:lnTo>
                  <a:cubicBezTo>
                    <a:pt x="15364" y="97316"/>
                    <a:pt x="44261" y="111643"/>
                    <a:pt x="72819" y="105804"/>
                  </a:cubicBezTo>
                  <a:cubicBezTo>
                    <a:pt x="101376" y="99966"/>
                    <a:pt x="119561" y="76014"/>
                    <a:pt x="114164" y="51345"/>
                  </a:cubicBezTo>
                  <a:cubicBezTo>
                    <a:pt x="108768" y="26675"/>
                    <a:pt x="81686" y="9957"/>
                    <a:pt x="52590" y="13331"/>
                  </a:cubicBezTo>
                  <a:close/>
                </a:path>
              </a:pathLst>
            </a:custGeom>
            <a:solidFill>
              <a:srgbClr val="F5C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
          <p:cNvSpPr txBox="1"/>
          <p:nvPr>
            <p:ph type="title"/>
          </p:nvPr>
        </p:nvSpPr>
        <p:spPr>
          <a:xfrm>
            <a:off x="1807577" y="808056"/>
            <a:ext cx="7958331" cy="1077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n-US"/>
              <a:t>Define a plan for collecting data</a:t>
            </a:r>
            <a:endParaRPr b="1"/>
          </a:p>
        </p:txBody>
      </p:sp>
      <p:grpSp>
        <p:nvGrpSpPr>
          <p:cNvPr id="264" name="Google Shape;264;p6"/>
          <p:cNvGrpSpPr/>
          <p:nvPr/>
        </p:nvGrpSpPr>
        <p:grpSpPr>
          <a:xfrm>
            <a:off x="6359619" y="2328891"/>
            <a:ext cx="4748268" cy="4038443"/>
            <a:chOff x="0" y="58657"/>
            <a:chExt cx="4748268" cy="4038443"/>
          </a:xfrm>
        </p:grpSpPr>
        <p:sp>
          <p:nvSpPr>
            <p:cNvPr id="265" name="Google Shape;265;p6"/>
            <p:cNvSpPr/>
            <p:nvPr/>
          </p:nvSpPr>
          <p:spPr>
            <a:xfrm>
              <a:off x="0" y="58657"/>
              <a:ext cx="4748268" cy="1363543"/>
            </a:xfrm>
            <a:prstGeom prst="rect">
              <a:avLst/>
            </a:prstGeom>
            <a:gradFill>
              <a:gsLst>
                <a:gs pos="0">
                  <a:srgbClr val="DC9149"/>
                </a:gs>
                <a:gs pos="50000">
                  <a:srgbClr val="E08605"/>
                </a:gs>
                <a:gs pos="100000">
                  <a:srgbClr val="CE77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txBox="1"/>
            <p:nvPr/>
          </p:nvSpPr>
          <p:spPr>
            <a:xfrm>
              <a:off x="0" y="58657"/>
              <a:ext cx="4748268" cy="1363543"/>
            </a:xfrm>
            <a:prstGeom prst="rect">
              <a:avLst/>
            </a:prstGeom>
            <a:no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chemeClr val="lt1"/>
                </a:buClr>
                <a:buSzPts val="2000"/>
                <a:buFont typeface="Trebuchet MS"/>
                <a:buNone/>
              </a:pPr>
              <a:r>
                <a:rPr b="1" i="0" lang="en-US" sz="2000" u="none" cap="none" strike="noStrike">
                  <a:solidFill>
                    <a:schemeClr val="lt1"/>
                  </a:solidFill>
                  <a:latin typeface="Trebuchet MS"/>
                  <a:ea typeface="Trebuchet MS"/>
                  <a:cs typeface="Trebuchet MS"/>
                  <a:sym typeface="Trebuchet MS"/>
                </a:rPr>
                <a:t>Establish a timeframe</a:t>
              </a:r>
              <a:endParaRPr b="1" i="0" sz="2000" u="none" cap="none" strike="noStrike">
                <a:solidFill>
                  <a:schemeClr val="lt1"/>
                </a:solidFill>
                <a:latin typeface="Trebuchet MS"/>
                <a:ea typeface="Trebuchet MS"/>
                <a:cs typeface="Trebuchet MS"/>
                <a:sym typeface="Trebuchet MS"/>
              </a:endParaRPr>
            </a:p>
          </p:txBody>
        </p:sp>
        <p:sp>
          <p:nvSpPr>
            <p:cNvPr id="267" name="Google Shape;267;p6"/>
            <p:cNvSpPr/>
            <p:nvPr/>
          </p:nvSpPr>
          <p:spPr>
            <a:xfrm>
              <a:off x="0" y="1433787"/>
              <a:ext cx="4748268" cy="1363543"/>
            </a:xfrm>
            <a:prstGeom prst="rect">
              <a:avLst/>
            </a:prstGeom>
            <a:gradFill>
              <a:gsLst>
                <a:gs pos="0">
                  <a:srgbClr val="F2A564"/>
                </a:gs>
                <a:gs pos="50000">
                  <a:srgbClr val="F79A3E"/>
                </a:gs>
                <a:gs pos="100000">
                  <a:srgbClr val="E2872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txBox="1"/>
            <p:nvPr/>
          </p:nvSpPr>
          <p:spPr>
            <a:xfrm>
              <a:off x="0" y="1433787"/>
              <a:ext cx="4748268" cy="1363543"/>
            </a:xfrm>
            <a:prstGeom prst="rect">
              <a:avLst/>
            </a:prstGeom>
            <a:no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chemeClr val="lt1"/>
                </a:buClr>
                <a:buSzPts val="2000"/>
                <a:buFont typeface="Trebuchet MS"/>
                <a:buNone/>
              </a:pPr>
              <a:r>
                <a:rPr b="1" i="0" lang="en-US" sz="2000" u="none" cap="none" strike="noStrike">
                  <a:solidFill>
                    <a:schemeClr val="lt1"/>
                  </a:solidFill>
                  <a:latin typeface="Trebuchet MS"/>
                  <a:ea typeface="Trebuchet MS"/>
                  <a:cs typeface="Trebuchet MS"/>
                  <a:sym typeface="Trebuchet MS"/>
                </a:rPr>
                <a:t>How much data is sufficient for credible analysis?</a:t>
              </a:r>
              <a:endParaRPr b="1" i="0" sz="2000" u="none" cap="none" strike="noStrike">
                <a:solidFill>
                  <a:schemeClr val="lt1"/>
                </a:solidFill>
                <a:latin typeface="Trebuchet MS"/>
                <a:ea typeface="Trebuchet MS"/>
                <a:cs typeface="Trebuchet MS"/>
                <a:sym typeface="Trebuchet MS"/>
              </a:endParaRPr>
            </a:p>
          </p:txBody>
        </p:sp>
        <p:sp>
          <p:nvSpPr>
            <p:cNvPr id="269" name="Google Shape;269;p6"/>
            <p:cNvSpPr/>
            <p:nvPr/>
          </p:nvSpPr>
          <p:spPr>
            <a:xfrm>
              <a:off x="0" y="2733557"/>
              <a:ext cx="4748268" cy="1363543"/>
            </a:xfrm>
            <a:prstGeom prst="rect">
              <a:avLst/>
            </a:prstGeom>
            <a:gradFill>
              <a:gsLst>
                <a:gs pos="0">
                  <a:srgbClr val="F6C2A0"/>
                </a:gs>
                <a:gs pos="50000">
                  <a:srgbClr val="F7B98D"/>
                </a:gs>
                <a:gs pos="100000">
                  <a:srgbClr val="E0A276"/>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txBox="1"/>
            <p:nvPr/>
          </p:nvSpPr>
          <p:spPr>
            <a:xfrm>
              <a:off x="0" y="2733557"/>
              <a:ext cx="4748268" cy="1363543"/>
            </a:xfrm>
            <a:prstGeom prst="rect">
              <a:avLst/>
            </a:prstGeom>
            <a:no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chemeClr val="lt1"/>
                </a:buClr>
                <a:buSzPts val="2000"/>
                <a:buFont typeface="Trebuchet MS"/>
                <a:buNone/>
              </a:pPr>
              <a:r>
                <a:rPr b="1" i="0" lang="en-US" sz="2000" u="none" cap="none" strike="noStrike">
                  <a:solidFill>
                    <a:schemeClr val="lt1"/>
                  </a:solidFill>
                  <a:latin typeface="Trebuchet MS"/>
                  <a:ea typeface="Trebuchet MS"/>
                  <a:cs typeface="Trebuchet MS"/>
                  <a:sym typeface="Trebuchet MS"/>
                </a:rPr>
                <a:t>Define dependencies, risk and mitigation plan</a:t>
              </a:r>
              <a:endParaRPr b="1" i="0" sz="2000" u="none" cap="none" strike="noStrike">
                <a:solidFill>
                  <a:schemeClr val="lt1"/>
                </a:solidFill>
                <a:latin typeface="Trebuchet MS"/>
                <a:ea typeface="Trebuchet MS"/>
                <a:cs typeface="Trebuchet MS"/>
                <a:sym typeface="Trebuchet MS"/>
              </a:endParaRPr>
            </a:p>
          </p:txBody>
        </p:sp>
      </p:grpSp>
      <p:pic>
        <p:nvPicPr>
          <p:cNvPr id="271" name="Google Shape;271;p6"/>
          <p:cNvPicPr preferRelativeResize="0"/>
          <p:nvPr/>
        </p:nvPicPr>
        <p:blipFill rotWithShape="1">
          <a:blip r:embed="rId3">
            <a:alphaModFix/>
          </a:blip>
          <a:srcRect b="0" l="0" r="0" t="0"/>
          <a:stretch/>
        </p:blipFill>
        <p:spPr>
          <a:xfrm>
            <a:off x="796608" y="2018887"/>
            <a:ext cx="4678057" cy="43722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7"/>
          <p:cNvSpPr txBox="1"/>
          <p:nvPr>
            <p:ph type="title"/>
          </p:nvPr>
        </p:nvSpPr>
        <p:spPr>
          <a:xfrm>
            <a:off x="572877" y="539826"/>
            <a:ext cx="10201618" cy="76410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Trebuchet MS"/>
              <a:buNone/>
            </a:pPr>
            <a:r>
              <a:rPr b="1" lang="en-US" sz="3200"/>
              <a:t>Determine your data collection methods</a:t>
            </a:r>
            <a:endParaRPr b="1" sz="3200"/>
          </a:p>
        </p:txBody>
      </p:sp>
      <p:sp>
        <p:nvSpPr>
          <p:cNvPr id="278" name="Google Shape;278;p7"/>
          <p:cNvSpPr txBox="1"/>
          <p:nvPr/>
        </p:nvSpPr>
        <p:spPr>
          <a:xfrm>
            <a:off x="969484" y="2270518"/>
            <a:ext cx="1150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lt1"/>
                </a:solidFill>
                <a:latin typeface="Trebuchet MS"/>
                <a:ea typeface="Trebuchet MS"/>
                <a:cs typeface="Trebuchet MS"/>
                <a:sym typeface="Trebuchet MS"/>
              </a:rPr>
              <a:t>The methods of data collection depends upon a number of factors</a:t>
            </a:r>
            <a:r>
              <a:rPr b="1" i="0" lang="en-US" sz="1800" u="none" cap="none" strike="noStrike">
                <a:solidFill>
                  <a:schemeClr val="lt1"/>
                </a:solidFill>
                <a:latin typeface="Trebuchet MS"/>
                <a:ea typeface="Trebuchet MS"/>
                <a:cs typeface="Trebuchet MS"/>
                <a:sym typeface="Trebuchet MS"/>
              </a:rPr>
              <a:t>:</a:t>
            </a:r>
            <a:r>
              <a:rPr b="0" i="0" lang="en-US" sz="1800" u="none" cap="none" strike="noStrike">
                <a:solidFill>
                  <a:schemeClr val="lt1"/>
                </a:solidFill>
                <a:latin typeface="Trebuchet MS"/>
                <a:ea typeface="Trebuchet MS"/>
                <a:cs typeface="Trebuchet MS"/>
                <a:sym typeface="Trebuchet MS"/>
              </a:rPr>
              <a:t> </a:t>
            </a:r>
            <a:endParaRPr b="0" i="0" sz="1800" u="none" cap="none" strike="noStrike">
              <a:solidFill>
                <a:schemeClr val="lt1"/>
              </a:solidFill>
              <a:latin typeface="Trebuchet MS"/>
              <a:ea typeface="Trebuchet MS"/>
              <a:cs typeface="Trebuchet MS"/>
              <a:sym typeface="Trebuchet MS"/>
            </a:endParaRPr>
          </a:p>
        </p:txBody>
      </p:sp>
      <p:sp>
        <p:nvSpPr>
          <p:cNvPr id="279" name="Google Shape;279;p7"/>
          <p:cNvSpPr txBox="1"/>
          <p:nvPr/>
        </p:nvSpPr>
        <p:spPr>
          <a:xfrm>
            <a:off x="1685581" y="3305060"/>
            <a:ext cx="5750805"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400"/>
              <a:buFont typeface="Noto Sans Symbols"/>
              <a:buChar char="✔"/>
            </a:pPr>
            <a:r>
              <a:rPr b="0" i="0" lang="en-US" sz="2400" u="none" cap="none" strike="noStrike">
                <a:solidFill>
                  <a:schemeClr val="lt1"/>
                </a:solidFill>
                <a:latin typeface="Trebuchet MS"/>
                <a:ea typeface="Trebuchet MS"/>
                <a:cs typeface="Trebuchet MS"/>
                <a:sym typeface="Trebuchet MS"/>
              </a:rPr>
              <a:t>Source of Data</a:t>
            </a:r>
            <a:endParaRPr/>
          </a:p>
          <a:p>
            <a:pPr indent="-285750" lvl="0" marL="285750" marR="0" rtl="0" algn="l">
              <a:spcBef>
                <a:spcPts val="0"/>
              </a:spcBef>
              <a:spcAft>
                <a:spcPts val="0"/>
              </a:spcAft>
              <a:buClr>
                <a:schemeClr val="lt1"/>
              </a:buClr>
              <a:buSzPts val="2400"/>
              <a:buFont typeface="Noto Sans Symbols"/>
              <a:buChar char="✔"/>
            </a:pPr>
            <a:r>
              <a:rPr b="0" i="0" lang="en-US" sz="2400" u="none" cap="none" strike="noStrike">
                <a:solidFill>
                  <a:schemeClr val="lt1"/>
                </a:solidFill>
                <a:latin typeface="Trebuchet MS"/>
                <a:ea typeface="Trebuchet MS"/>
                <a:cs typeface="Trebuchet MS"/>
                <a:sym typeface="Trebuchet MS"/>
              </a:rPr>
              <a:t>Type of Data</a:t>
            </a:r>
            <a:endParaRPr/>
          </a:p>
          <a:p>
            <a:pPr indent="-285750" lvl="0" marL="285750" marR="0" rtl="0" algn="l">
              <a:spcBef>
                <a:spcPts val="0"/>
              </a:spcBef>
              <a:spcAft>
                <a:spcPts val="0"/>
              </a:spcAft>
              <a:buClr>
                <a:schemeClr val="lt1"/>
              </a:buClr>
              <a:buSzPts val="2400"/>
              <a:buFont typeface="Noto Sans Symbols"/>
              <a:buChar char="✔"/>
            </a:pPr>
            <a:r>
              <a:rPr b="0" i="0" lang="en-US" sz="2400" u="none" cap="none" strike="noStrike">
                <a:solidFill>
                  <a:schemeClr val="lt1"/>
                </a:solidFill>
                <a:latin typeface="Trebuchet MS"/>
                <a:ea typeface="Trebuchet MS"/>
                <a:cs typeface="Trebuchet MS"/>
                <a:sym typeface="Trebuchet MS"/>
              </a:rPr>
              <a:t>Timeframe over which you need data</a:t>
            </a:r>
            <a:endParaRPr/>
          </a:p>
          <a:p>
            <a:pPr indent="-285750" lvl="0" marL="285750" marR="0" rtl="0" algn="l">
              <a:spcBef>
                <a:spcPts val="0"/>
              </a:spcBef>
              <a:spcAft>
                <a:spcPts val="0"/>
              </a:spcAft>
              <a:buClr>
                <a:schemeClr val="lt1"/>
              </a:buClr>
              <a:buSzPts val="2400"/>
              <a:buFont typeface="Noto Sans Symbols"/>
              <a:buChar char="✔"/>
            </a:pPr>
            <a:r>
              <a:rPr b="0" i="0" lang="en-US" sz="2400" u="none" cap="none" strike="noStrike">
                <a:solidFill>
                  <a:schemeClr val="lt1"/>
                </a:solidFill>
                <a:latin typeface="Trebuchet MS"/>
                <a:ea typeface="Trebuchet MS"/>
                <a:cs typeface="Trebuchet MS"/>
                <a:sym typeface="Trebuchet MS"/>
              </a:rPr>
              <a:t>Volume of Data</a:t>
            </a:r>
            <a:endParaRPr/>
          </a:p>
          <a:p>
            <a:pPr indent="-285750" lvl="0" marL="285750" marR="0" rtl="0" algn="l">
              <a:spcBef>
                <a:spcPts val="0"/>
              </a:spcBef>
              <a:spcAft>
                <a:spcPts val="0"/>
              </a:spcAft>
              <a:buClr>
                <a:schemeClr val="lt1"/>
              </a:buClr>
              <a:buSzPts val="2400"/>
              <a:buFont typeface="Noto Sans Symbols"/>
              <a:buChar char="✔"/>
            </a:pPr>
            <a:r>
              <a:rPr b="0" i="0" lang="en-US" sz="2400" u="none" cap="none" strike="noStrike">
                <a:solidFill>
                  <a:schemeClr val="lt1"/>
                </a:solidFill>
                <a:latin typeface="Trebuchet MS"/>
                <a:ea typeface="Trebuchet MS"/>
                <a:cs typeface="Trebuchet MS"/>
                <a:sym typeface="Trebuchet MS"/>
              </a:rPr>
              <a:t>Degree of accuracy required</a:t>
            </a:r>
            <a:endParaRPr/>
          </a:p>
          <a:p>
            <a:pPr indent="-285750" lvl="0" marL="285750" marR="0" rtl="0" algn="l">
              <a:spcBef>
                <a:spcPts val="0"/>
              </a:spcBef>
              <a:spcAft>
                <a:spcPts val="0"/>
              </a:spcAft>
              <a:buClr>
                <a:schemeClr val="lt1"/>
              </a:buClr>
              <a:buSzPts val="2400"/>
              <a:buFont typeface="Noto Sans Symbols"/>
              <a:buChar char="✔"/>
            </a:pPr>
            <a:r>
              <a:rPr b="0" i="0" lang="en-US" sz="2400" u="none" cap="none" strike="noStrike">
                <a:solidFill>
                  <a:schemeClr val="lt1"/>
                </a:solidFill>
                <a:latin typeface="Trebuchet MS"/>
                <a:ea typeface="Trebuchet MS"/>
                <a:cs typeface="Trebuchet MS"/>
                <a:sym typeface="Trebuchet MS"/>
              </a:rPr>
              <a:t>Funds</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8"/>
          <p:cNvSpPr txBox="1"/>
          <p:nvPr>
            <p:ph type="title"/>
          </p:nvPr>
        </p:nvSpPr>
        <p:spPr>
          <a:xfrm>
            <a:off x="1883884" y="808056"/>
            <a:ext cx="9199085" cy="107722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Trebuchet MS"/>
              <a:buNone/>
            </a:pPr>
            <a:r>
              <a:rPr b="1" lang="en-US" sz="4000"/>
              <a:t>Key Consideration while collecting data</a:t>
            </a:r>
            <a:endParaRPr b="1" sz="4000"/>
          </a:p>
        </p:txBody>
      </p:sp>
      <p:grpSp>
        <p:nvGrpSpPr>
          <p:cNvPr id="285" name="Google Shape;285;p8"/>
          <p:cNvGrpSpPr/>
          <p:nvPr/>
        </p:nvGrpSpPr>
        <p:grpSpPr>
          <a:xfrm>
            <a:off x="2132713" y="2689721"/>
            <a:ext cx="6710549" cy="2893018"/>
            <a:chOff x="1451675" y="352921"/>
            <a:chExt cx="6710549" cy="2893018"/>
          </a:xfrm>
        </p:grpSpPr>
        <p:sp>
          <p:nvSpPr>
            <p:cNvPr id="286" name="Google Shape;286;p8"/>
            <p:cNvSpPr/>
            <p:nvPr/>
          </p:nvSpPr>
          <p:spPr>
            <a:xfrm>
              <a:off x="6111612" y="774115"/>
              <a:ext cx="2050612" cy="2050992"/>
            </a:xfrm>
            <a:prstGeom prst="ellipse">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6179698" y="842493"/>
              <a:ext cx="1914439" cy="1914235"/>
            </a:xfrm>
            <a:prstGeom prst="ellipse">
              <a:avLst/>
            </a:prstGeom>
            <a:solidFill>
              <a:schemeClr val="lt1">
                <a:alpha val="89803"/>
              </a:schemeClr>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txBox="1"/>
            <p:nvPr/>
          </p:nvSpPr>
          <p:spPr>
            <a:xfrm>
              <a:off x="6453380" y="1116007"/>
              <a:ext cx="1367075" cy="1367208"/>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chemeClr val="dk1"/>
                </a:buClr>
                <a:buSzPts val="2800"/>
                <a:buFont typeface="Trebuchet MS"/>
                <a:buNone/>
              </a:pPr>
              <a:r>
                <a:rPr lang="en-US" sz="2800">
                  <a:solidFill>
                    <a:schemeClr val="dk1"/>
                  </a:solidFill>
                  <a:latin typeface="Trebuchet MS"/>
                  <a:ea typeface="Trebuchet MS"/>
                  <a:cs typeface="Trebuchet MS"/>
                  <a:sym typeface="Trebuchet MS"/>
                </a:rPr>
                <a:t>Quality</a:t>
              </a:r>
              <a:endParaRPr sz="2800">
                <a:solidFill>
                  <a:schemeClr val="dk1"/>
                </a:solidFill>
                <a:latin typeface="Trebuchet MS"/>
                <a:ea typeface="Trebuchet MS"/>
                <a:cs typeface="Trebuchet MS"/>
                <a:sym typeface="Trebuchet MS"/>
              </a:endParaRPr>
            </a:p>
          </p:txBody>
        </p:sp>
        <p:sp>
          <p:nvSpPr>
            <p:cNvPr id="289" name="Google Shape;289;p8"/>
            <p:cNvSpPr/>
            <p:nvPr/>
          </p:nvSpPr>
          <p:spPr>
            <a:xfrm rot="2700000">
              <a:off x="3994714" y="776594"/>
              <a:ext cx="2045673" cy="2045673"/>
            </a:xfrm>
            <a:prstGeom prst="teardrop">
              <a:avLst>
                <a:gd fmla="val 100000" name="adj"/>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4060332" y="842493"/>
              <a:ext cx="1914439" cy="1914235"/>
            </a:xfrm>
            <a:prstGeom prst="ellipse">
              <a:avLst/>
            </a:prstGeom>
            <a:solidFill>
              <a:schemeClr val="lt1">
                <a:alpha val="89803"/>
              </a:schemeClr>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txBox="1"/>
            <p:nvPr/>
          </p:nvSpPr>
          <p:spPr>
            <a:xfrm>
              <a:off x="4334014" y="1116007"/>
              <a:ext cx="1367075" cy="1367208"/>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chemeClr val="dk1"/>
                </a:buClr>
                <a:buSzPts val="2800"/>
                <a:buFont typeface="Trebuchet MS"/>
                <a:buNone/>
              </a:pPr>
              <a:r>
                <a:rPr lang="en-US" sz="2800">
                  <a:solidFill>
                    <a:schemeClr val="dk1"/>
                  </a:solidFill>
                  <a:latin typeface="Trebuchet MS"/>
                  <a:ea typeface="Trebuchet MS"/>
                  <a:cs typeface="Trebuchet MS"/>
                  <a:sym typeface="Trebuchet MS"/>
                </a:rPr>
                <a:t>Privacy</a:t>
              </a:r>
              <a:endParaRPr sz="2800">
                <a:solidFill>
                  <a:schemeClr val="dk1"/>
                </a:solidFill>
                <a:latin typeface="Trebuchet MS"/>
                <a:ea typeface="Trebuchet MS"/>
                <a:cs typeface="Trebuchet MS"/>
                <a:sym typeface="Trebuchet MS"/>
              </a:endParaRPr>
            </a:p>
          </p:txBody>
        </p:sp>
        <p:sp>
          <p:nvSpPr>
            <p:cNvPr id="292" name="Google Shape;292;p8"/>
            <p:cNvSpPr/>
            <p:nvPr/>
          </p:nvSpPr>
          <p:spPr>
            <a:xfrm rot="2700000">
              <a:off x="1875348" y="776594"/>
              <a:ext cx="2045673" cy="2045673"/>
            </a:xfrm>
            <a:prstGeom prst="teardrop">
              <a:avLst>
                <a:gd fmla="val 100000" name="adj"/>
              </a:avLst>
            </a:prstGeom>
            <a:solidFill>
              <a:srgbClr val="EF941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1940965" y="842493"/>
              <a:ext cx="1914439" cy="1914235"/>
            </a:xfrm>
            <a:prstGeom prst="ellipse">
              <a:avLst/>
            </a:prstGeom>
            <a:solidFill>
              <a:schemeClr val="lt1">
                <a:alpha val="89803"/>
              </a:schemeClr>
            </a:solidFill>
            <a:ln cap="flat" cmpd="sng" w="12700">
              <a:solidFill>
                <a:srgbClr val="EF94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txBox="1"/>
            <p:nvPr/>
          </p:nvSpPr>
          <p:spPr>
            <a:xfrm>
              <a:off x="2214647" y="1116007"/>
              <a:ext cx="1367075" cy="1367208"/>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chemeClr val="dk1"/>
                </a:buClr>
                <a:buSzPts val="2800"/>
                <a:buFont typeface="Trebuchet MS"/>
                <a:buNone/>
              </a:pPr>
              <a:r>
                <a:rPr lang="en-US" sz="2800">
                  <a:solidFill>
                    <a:schemeClr val="dk1"/>
                  </a:solidFill>
                  <a:latin typeface="Trebuchet MS"/>
                  <a:ea typeface="Trebuchet MS"/>
                  <a:cs typeface="Trebuchet MS"/>
                  <a:sym typeface="Trebuchet MS"/>
                </a:rPr>
                <a:t>Security </a:t>
              </a:r>
              <a:endParaRPr sz="2800">
                <a:solidFill>
                  <a:schemeClr val="dk1"/>
                </a:solidFill>
                <a:latin typeface="Trebuchet MS"/>
                <a:ea typeface="Trebuchet MS"/>
                <a:cs typeface="Trebuchet MS"/>
                <a:sym typeface="Trebuchet MS"/>
              </a:endParaRPr>
            </a:p>
          </p:txBody>
        </p:sp>
      </p:grpSp>
      <p:sp>
        <p:nvSpPr>
          <p:cNvPr id="295" name="Google Shape;295;p8"/>
          <p:cNvSpPr txBox="1"/>
          <p:nvPr/>
        </p:nvSpPr>
        <p:spPr>
          <a:xfrm flipH="1">
            <a:off x="1520329" y="2375803"/>
            <a:ext cx="82752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The data you identify , the source of that data and the practices you employ for gathering the data have implications for </a:t>
            </a:r>
            <a:endParaRPr sz="1800">
              <a:solidFill>
                <a:schemeClr val="lt1"/>
              </a:solidFill>
              <a:latin typeface="Trebuchet MS"/>
              <a:ea typeface="Trebuchet MS"/>
              <a:cs typeface="Trebuchet MS"/>
              <a:sym typeface="Trebuchet MS"/>
            </a:endParaRPr>
          </a:p>
        </p:txBody>
      </p:sp>
      <p:sp>
        <p:nvSpPr>
          <p:cNvPr id="296" name="Google Shape;296;p8"/>
          <p:cNvSpPr txBox="1"/>
          <p:nvPr/>
        </p:nvSpPr>
        <p:spPr>
          <a:xfrm>
            <a:off x="2212554" y="5854681"/>
            <a:ext cx="74382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rebuchet MS"/>
                <a:ea typeface="Trebuchet MS"/>
                <a:cs typeface="Trebuchet MS"/>
                <a:sym typeface="Trebuchet MS"/>
              </a:rPr>
              <a:t>In order for data to be reliable , it should be free of errors, complete, consistent, relevant and accessible.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Data Sources</a:t>
            </a:r>
            <a:endParaRPr b="1" sz="4000"/>
          </a:p>
        </p:txBody>
      </p:sp>
      <p:grpSp>
        <p:nvGrpSpPr>
          <p:cNvPr id="303" name="Google Shape;303;p9"/>
          <p:cNvGrpSpPr/>
          <p:nvPr/>
        </p:nvGrpSpPr>
        <p:grpSpPr>
          <a:xfrm>
            <a:off x="2457766" y="2559413"/>
            <a:ext cx="7835429" cy="4127825"/>
            <a:chOff x="243347" y="-1"/>
            <a:chExt cx="7835429" cy="4127825"/>
          </a:xfrm>
        </p:grpSpPr>
        <p:sp>
          <p:nvSpPr>
            <p:cNvPr id="304" name="Google Shape;304;p9"/>
            <p:cNvSpPr/>
            <p:nvPr/>
          </p:nvSpPr>
          <p:spPr>
            <a:xfrm rot="-5400000">
              <a:off x="-538377" y="781723"/>
              <a:ext cx="4127825" cy="2564377"/>
            </a:xfrm>
            <a:prstGeom prst="flowChartManualOperation">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txBox="1"/>
            <p:nvPr/>
          </p:nvSpPr>
          <p:spPr>
            <a:xfrm>
              <a:off x="243347" y="825564"/>
              <a:ext cx="2564377" cy="2476695"/>
            </a:xfrm>
            <a:prstGeom prst="rect">
              <a:avLst/>
            </a:prstGeom>
            <a:noFill/>
            <a:ln>
              <a:noFill/>
            </a:ln>
          </p:spPr>
          <p:txBody>
            <a:bodyPr anchorCtr="0" anchor="ctr" bIns="0" lIns="228600" spcFirstLastPara="1" rIns="231725" wrap="square" tIns="0">
              <a:noAutofit/>
            </a:bodyPr>
            <a:lstStyle/>
            <a:p>
              <a:pPr indent="0" lvl="0" marL="0" marR="0" rtl="0" algn="ctr">
                <a:lnSpc>
                  <a:spcPct val="90000"/>
                </a:lnSpc>
                <a:spcBef>
                  <a:spcPts val="0"/>
                </a:spcBef>
                <a:spcAft>
                  <a:spcPts val="0"/>
                </a:spcAft>
                <a:buClr>
                  <a:schemeClr val="lt1"/>
                </a:buClr>
                <a:buSzPts val="3600"/>
                <a:buFont typeface="Trebuchet MS"/>
                <a:buNone/>
              </a:pPr>
              <a:r>
                <a:rPr lang="en-US" sz="3600">
                  <a:solidFill>
                    <a:schemeClr val="lt1"/>
                  </a:solidFill>
                  <a:latin typeface="Trebuchet MS"/>
                  <a:ea typeface="Trebuchet MS"/>
                  <a:cs typeface="Trebuchet MS"/>
                  <a:sym typeface="Trebuchet MS"/>
                </a:rPr>
                <a:t>Primary</a:t>
              </a:r>
              <a:endParaRPr sz="3600">
                <a:solidFill>
                  <a:schemeClr val="lt1"/>
                </a:solidFill>
                <a:latin typeface="Trebuchet MS"/>
                <a:ea typeface="Trebuchet MS"/>
                <a:cs typeface="Trebuchet MS"/>
                <a:sym typeface="Trebuchet MS"/>
              </a:endParaRPr>
            </a:p>
          </p:txBody>
        </p:sp>
        <p:sp>
          <p:nvSpPr>
            <p:cNvPr id="306" name="Google Shape;306;p9"/>
            <p:cNvSpPr/>
            <p:nvPr/>
          </p:nvSpPr>
          <p:spPr>
            <a:xfrm rot="-5400000">
              <a:off x="1975969" y="781723"/>
              <a:ext cx="4127825" cy="2564377"/>
            </a:xfrm>
            <a:prstGeom prst="flowChartManualOperation">
              <a:avLst/>
            </a:prstGeom>
            <a:solidFill>
              <a:srgbClr val="50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txBox="1"/>
            <p:nvPr/>
          </p:nvSpPr>
          <p:spPr>
            <a:xfrm>
              <a:off x="2757693" y="825564"/>
              <a:ext cx="2564377" cy="2476695"/>
            </a:xfrm>
            <a:prstGeom prst="rect">
              <a:avLst/>
            </a:prstGeom>
            <a:noFill/>
            <a:ln>
              <a:noFill/>
            </a:ln>
          </p:spPr>
          <p:txBody>
            <a:bodyPr anchorCtr="0" anchor="ctr" bIns="0" lIns="228600" spcFirstLastPara="1" rIns="231725" wrap="square" tIns="0">
              <a:noAutofit/>
            </a:bodyPr>
            <a:lstStyle/>
            <a:p>
              <a:pPr indent="0" lvl="0" marL="0" marR="0" rtl="0" algn="ctr">
                <a:lnSpc>
                  <a:spcPct val="90000"/>
                </a:lnSpc>
                <a:spcBef>
                  <a:spcPts val="0"/>
                </a:spcBef>
                <a:spcAft>
                  <a:spcPts val="0"/>
                </a:spcAft>
                <a:buClr>
                  <a:schemeClr val="lt1"/>
                </a:buClr>
                <a:buSzPts val="3600"/>
                <a:buFont typeface="Trebuchet MS"/>
                <a:buNone/>
              </a:pPr>
              <a:r>
                <a:rPr lang="en-US" sz="3600">
                  <a:solidFill>
                    <a:schemeClr val="lt1"/>
                  </a:solidFill>
                  <a:latin typeface="Trebuchet MS"/>
                  <a:ea typeface="Trebuchet MS"/>
                  <a:cs typeface="Trebuchet MS"/>
                  <a:sym typeface="Trebuchet MS"/>
                </a:rPr>
                <a:t>Secondary</a:t>
              </a:r>
              <a:endParaRPr sz="3600">
                <a:solidFill>
                  <a:schemeClr val="lt1"/>
                </a:solidFill>
                <a:latin typeface="Trebuchet MS"/>
                <a:ea typeface="Trebuchet MS"/>
                <a:cs typeface="Trebuchet MS"/>
                <a:sym typeface="Trebuchet MS"/>
              </a:endParaRPr>
            </a:p>
          </p:txBody>
        </p:sp>
        <p:sp>
          <p:nvSpPr>
            <p:cNvPr id="308" name="Google Shape;308;p9"/>
            <p:cNvSpPr/>
            <p:nvPr/>
          </p:nvSpPr>
          <p:spPr>
            <a:xfrm rot="-5400000">
              <a:off x="4732675" y="781723"/>
              <a:ext cx="4127825" cy="2564377"/>
            </a:xfrm>
            <a:prstGeom prst="flowChartManualOperation">
              <a:avLst/>
            </a:prstGeom>
            <a:solidFill>
              <a:srgbClr val="59A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txBox="1"/>
            <p:nvPr/>
          </p:nvSpPr>
          <p:spPr>
            <a:xfrm>
              <a:off x="5514399" y="825564"/>
              <a:ext cx="2564377" cy="2476695"/>
            </a:xfrm>
            <a:prstGeom prst="rect">
              <a:avLst/>
            </a:prstGeom>
            <a:noFill/>
            <a:ln>
              <a:noFill/>
            </a:ln>
          </p:spPr>
          <p:txBody>
            <a:bodyPr anchorCtr="0" anchor="ctr" bIns="0" lIns="228600" spcFirstLastPara="1" rIns="231725" wrap="square" tIns="0">
              <a:noAutofit/>
            </a:bodyPr>
            <a:lstStyle/>
            <a:p>
              <a:pPr indent="0" lvl="0" marL="0" marR="0" rtl="0" algn="ctr">
                <a:lnSpc>
                  <a:spcPct val="90000"/>
                </a:lnSpc>
                <a:spcBef>
                  <a:spcPts val="0"/>
                </a:spcBef>
                <a:spcAft>
                  <a:spcPts val="0"/>
                </a:spcAft>
                <a:buClr>
                  <a:schemeClr val="lt1"/>
                </a:buClr>
                <a:buSzPts val="3600"/>
                <a:buFont typeface="Trebuchet MS"/>
                <a:buNone/>
              </a:pPr>
              <a:r>
                <a:rPr lang="en-US" sz="3600">
                  <a:solidFill>
                    <a:schemeClr val="lt1"/>
                  </a:solidFill>
                  <a:latin typeface="Trebuchet MS"/>
                  <a:ea typeface="Trebuchet MS"/>
                  <a:cs typeface="Trebuchet MS"/>
                  <a:sym typeface="Trebuchet MS"/>
                </a:rPr>
                <a:t>Third Party</a:t>
              </a:r>
              <a:endParaRPr sz="3600">
                <a:solidFill>
                  <a:schemeClr val="lt1"/>
                </a:solidFill>
                <a:latin typeface="Trebuchet MS"/>
                <a:ea typeface="Trebuchet MS"/>
                <a:cs typeface="Trebuchet MS"/>
                <a:sym typeface="Trebuchet M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2021-05-27T10:01:36Z</dcterms:created>
  <dc:creator>geetu sodhi</dc:creator>
</cp:coreProperties>
</file>